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1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72" r:id="rId1"/>
  </p:sldMasterIdLst>
  <p:notesMasterIdLst>
    <p:notesMasterId r:id="rId56"/>
  </p:notesMasterIdLst>
  <p:sldIdLst>
    <p:sldId id="256" r:id="rId2"/>
    <p:sldId id="307" r:id="rId3"/>
    <p:sldId id="309" r:id="rId4"/>
    <p:sldId id="261" r:id="rId5"/>
    <p:sldId id="358" r:id="rId6"/>
    <p:sldId id="304" r:id="rId7"/>
    <p:sldId id="301" r:id="rId8"/>
    <p:sldId id="302" r:id="rId9"/>
    <p:sldId id="308" r:id="rId10"/>
    <p:sldId id="303" r:id="rId11"/>
    <p:sldId id="305" r:id="rId12"/>
    <p:sldId id="306" r:id="rId13"/>
    <p:sldId id="312" r:id="rId14"/>
    <p:sldId id="311" r:id="rId15"/>
    <p:sldId id="355" r:id="rId16"/>
    <p:sldId id="310" r:id="rId17"/>
    <p:sldId id="338" r:id="rId18"/>
    <p:sldId id="322" r:id="rId19"/>
    <p:sldId id="323" r:id="rId20"/>
    <p:sldId id="354" r:id="rId21"/>
    <p:sldId id="324" r:id="rId22"/>
    <p:sldId id="325" r:id="rId23"/>
    <p:sldId id="326" r:id="rId24"/>
    <p:sldId id="352" r:id="rId25"/>
    <p:sldId id="353" r:id="rId26"/>
    <p:sldId id="360" r:id="rId27"/>
    <p:sldId id="361" r:id="rId28"/>
    <p:sldId id="293" r:id="rId29"/>
    <p:sldId id="316" r:id="rId30"/>
    <p:sldId id="317" r:id="rId31"/>
    <p:sldId id="318" r:id="rId32"/>
    <p:sldId id="314" r:id="rId33"/>
    <p:sldId id="319" r:id="rId34"/>
    <p:sldId id="332" r:id="rId35"/>
    <p:sldId id="336" r:id="rId36"/>
    <p:sldId id="334" r:id="rId37"/>
    <p:sldId id="333" r:id="rId38"/>
    <p:sldId id="337" r:id="rId39"/>
    <p:sldId id="356" r:id="rId40"/>
    <p:sldId id="357" r:id="rId41"/>
    <p:sldId id="315" r:id="rId42"/>
    <p:sldId id="328" r:id="rId43"/>
    <p:sldId id="351" r:id="rId44"/>
    <p:sldId id="327" r:id="rId45"/>
    <p:sldId id="339" r:id="rId46"/>
    <p:sldId id="345" r:id="rId47"/>
    <p:sldId id="347" r:id="rId48"/>
    <p:sldId id="348" r:id="rId49"/>
    <p:sldId id="349" r:id="rId50"/>
    <p:sldId id="350" r:id="rId51"/>
    <p:sldId id="346" r:id="rId52"/>
    <p:sldId id="331" r:id="rId53"/>
    <p:sldId id="359" r:id="rId54"/>
    <p:sldId id="362" r:id="rId55"/>
  </p:sldIdLst>
  <p:sldSz cx="9144000" cy="6858000" type="screen4x3"/>
  <p:notesSz cx="6797675" cy="9926638"/>
  <p:embeddedFontLst>
    <p:embeddedFont>
      <p:font typeface="Technika" panose="020B0604020202020204" charset="-18"/>
      <p:regular r:id="rId57"/>
      <p:bold r:id="rId58"/>
      <p:italic r:id="rId59"/>
      <p:boldItalic r:id="rId60"/>
    </p:embeddedFont>
    <p:embeddedFont>
      <p:font typeface="Wingdings 3" panose="05040102010807070707" pitchFamily="18" charset="2"/>
      <p:regular r:id="rId61"/>
    </p:embeddedFont>
    <p:embeddedFont>
      <p:font typeface="Technika-Bold" panose="00000600000000000000" charset="-18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6A1948-4FED-4658-B4CC-38371546D846}">
          <p14:sldIdLst>
            <p14:sldId id="256"/>
            <p14:sldId id="307"/>
            <p14:sldId id="309"/>
            <p14:sldId id="261"/>
            <p14:sldId id="358"/>
            <p14:sldId id="304"/>
            <p14:sldId id="301"/>
            <p14:sldId id="302"/>
            <p14:sldId id="308"/>
            <p14:sldId id="303"/>
            <p14:sldId id="305"/>
            <p14:sldId id="306"/>
            <p14:sldId id="312"/>
            <p14:sldId id="311"/>
            <p14:sldId id="355"/>
            <p14:sldId id="310"/>
            <p14:sldId id="338"/>
            <p14:sldId id="322"/>
            <p14:sldId id="323"/>
            <p14:sldId id="354"/>
            <p14:sldId id="324"/>
            <p14:sldId id="325"/>
            <p14:sldId id="326"/>
            <p14:sldId id="352"/>
            <p14:sldId id="353"/>
            <p14:sldId id="360"/>
            <p14:sldId id="361"/>
          </p14:sldIdLst>
        </p14:section>
        <p14:section name="Analysis" id="{52C9AC46-E335-43CB-A8BC-91DD97DD8E8E}">
          <p14:sldIdLst>
            <p14:sldId id="293"/>
            <p14:sldId id="316"/>
            <p14:sldId id="317"/>
            <p14:sldId id="318"/>
          </p14:sldIdLst>
        </p14:section>
        <p14:section name="Development" id="{75BCC440-8BB1-4477-BE93-38A0687BA19E}">
          <p14:sldIdLst>
            <p14:sldId id="314"/>
            <p14:sldId id="319"/>
            <p14:sldId id="332"/>
            <p14:sldId id="336"/>
            <p14:sldId id="334"/>
            <p14:sldId id="333"/>
            <p14:sldId id="337"/>
            <p14:sldId id="356"/>
            <p14:sldId id="357"/>
          </p14:sldIdLst>
        </p14:section>
        <p14:section name="Testing" id="{54E20A49-CE7C-49C4-9E53-47302E683C92}">
          <p14:sldIdLst>
            <p14:sldId id="315"/>
            <p14:sldId id="328"/>
            <p14:sldId id="351"/>
          </p14:sldIdLst>
        </p14:section>
        <p14:section name="Final" id="{F67AE7F7-9C4A-4AAD-8DB1-568421EDA0E5}">
          <p14:sldIdLst>
            <p14:sldId id="327"/>
            <p14:sldId id="339"/>
            <p14:sldId id="345"/>
            <p14:sldId id="347"/>
            <p14:sldId id="348"/>
            <p14:sldId id="349"/>
            <p14:sldId id="350"/>
            <p14:sldId id="346"/>
            <p14:sldId id="331"/>
            <p14:sldId id="359"/>
            <p14:sldId id="362"/>
          </p14:sldIdLst>
        </p14:section>
        <p14:section name="Old" id="{64373762-BFBB-4C3D-8FEC-C8D6DA59979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4472C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594" y="54"/>
      </p:cViewPr>
      <p:guideLst>
        <p:guide orient="horz" pos="120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99A2-967B-4B6D-8BF4-047FB8CEA12E}" type="datetimeFigureOut">
              <a:rPr lang="cs-CZ" smtClean="0"/>
              <a:t>25.5.2017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11A7-7AF1-4518-86F0-D8E17514D6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10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D4022A1-046E-47F7-851D-25BD72CC9313}" type="slidenum">
              <a:t>41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095"/>
          <a:stretch/>
        </p:blipFill>
        <p:spPr>
          <a:xfrm>
            <a:off x="0" y="2"/>
            <a:ext cx="10076688" cy="686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1274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56" b="9239"/>
          <a:stretch/>
        </p:blipFill>
        <p:spPr>
          <a:xfrm>
            <a:off x="0" y="2"/>
            <a:ext cx="9144000" cy="6857999"/>
          </a:xfrm>
          <a:custGeom>
            <a:avLst/>
            <a:gdLst>
              <a:gd name="connsiteX0" fmla="*/ 0 w 9144000"/>
              <a:gd name="connsiteY0" fmla="*/ 0 h 6857999"/>
              <a:gd name="connsiteX1" fmla="*/ 9144000 w 9144000"/>
              <a:gd name="connsiteY1" fmla="*/ 0 h 6857999"/>
              <a:gd name="connsiteX2" fmla="*/ 9144000 w 9144000"/>
              <a:gd name="connsiteY2" fmla="*/ 6857999 h 6857999"/>
              <a:gd name="connsiteX3" fmla="*/ 0 w 9144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7999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5842" y="6247906"/>
            <a:ext cx="2130093" cy="472896"/>
          </a:xfrm>
          <a:prstGeom prst="rect">
            <a:avLst/>
          </a:prstGeom>
        </p:spPr>
        <p:txBody>
          <a:bodyPr/>
          <a:lstStyle/>
          <a:p>
            <a:pPr lvl="0"/>
            <a:fld id="{CCCDE0D6-C4D7-4B8C-9CF2-F163768026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5036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270001" y="6368156"/>
            <a:ext cx="405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CASA</a:t>
            </a:r>
            <a:r>
              <a:rPr lang="cs-CZ" sz="1400" baseline="0" dirty="0" smtClean="0"/>
              <a:t> </a:t>
            </a:r>
            <a:r>
              <a:rPr lang="cs-CZ" sz="1400" dirty="0" err="1" smtClean="0"/>
              <a:t>Final</a:t>
            </a:r>
            <a:r>
              <a:rPr lang="cs-CZ" sz="1400" dirty="0" smtClean="0"/>
              <a:t> </a:t>
            </a:r>
            <a:r>
              <a:rPr lang="cs-CZ" sz="1400" dirty="0" err="1" smtClean="0"/>
              <a:t>presentation</a:t>
            </a:r>
            <a:r>
              <a:rPr lang="cs-CZ" sz="1400" dirty="0" smtClean="0"/>
              <a:t>; May</a:t>
            </a:r>
            <a:r>
              <a:rPr lang="cs-CZ" sz="1400" baseline="0" dirty="0" smtClean="0"/>
              <a:t> 22, 2017</a:t>
            </a:r>
            <a:endParaRPr lang="cs-CZ" sz="1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369340" y="6368156"/>
            <a:ext cx="250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dirty="0" err="1" smtClean="0"/>
              <a:t>Slide</a:t>
            </a:r>
            <a:r>
              <a:rPr lang="cs-CZ" sz="1400" dirty="0" smtClean="0"/>
              <a:t> </a:t>
            </a:r>
            <a:fld id="{72775F78-C73D-4CBF-9655-388C65220E8D}" type="slidenum">
              <a:rPr lang="cs-CZ" sz="1400" smtClean="0"/>
              <a:t>‹#›</a:t>
            </a:fld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  <p:sldLayoutId id="2147483687" r:id="rId6"/>
    <p:sldLayoutId id="2147483688" r:id="rId7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5.xml"/><Relationship Id="rId7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7.xml"/><Relationship Id="rId7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9.xml"/><Relationship Id="rId7" Type="http://schemas.openxmlformats.org/officeDocument/2006/relationships/image" Target="../media/image20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1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4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5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emf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9.xml"/><Relationship Id="rId7" Type="http://schemas.openxmlformats.org/officeDocument/2006/relationships/image" Target="../media/image29.png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0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3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3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72.xml"/><Relationship Id="rId21" Type="http://schemas.openxmlformats.org/officeDocument/2006/relationships/tags" Target="../tags/tag67.xml"/><Relationship Id="rId42" Type="http://schemas.openxmlformats.org/officeDocument/2006/relationships/tags" Target="../tags/tag88.xml"/><Relationship Id="rId47" Type="http://schemas.openxmlformats.org/officeDocument/2006/relationships/tags" Target="../tags/tag93.xml"/><Relationship Id="rId63" Type="http://schemas.openxmlformats.org/officeDocument/2006/relationships/tags" Target="../tags/tag109.xml"/><Relationship Id="rId68" Type="http://schemas.openxmlformats.org/officeDocument/2006/relationships/tags" Target="../tags/tag114.xml"/><Relationship Id="rId84" Type="http://schemas.openxmlformats.org/officeDocument/2006/relationships/tags" Target="../tags/tag130.xml"/><Relationship Id="rId89" Type="http://schemas.openxmlformats.org/officeDocument/2006/relationships/tags" Target="../tags/tag135.xml"/><Relationship Id="rId16" Type="http://schemas.openxmlformats.org/officeDocument/2006/relationships/tags" Target="../tags/tag62.xml"/><Relationship Id="rId107" Type="http://schemas.openxmlformats.org/officeDocument/2006/relationships/tags" Target="../tags/tag153.xml"/><Relationship Id="rId11" Type="http://schemas.openxmlformats.org/officeDocument/2006/relationships/tags" Target="../tags/tag57.xml"/><Relationship Id="rId32" Type="http://schemas.openxmlformats.org/officeDocument/2006/relationships/tags" Target="../tags/tag78.xml"/><Relationship Id="rId37" Type="http://schemas.openxmlformats.org/officeDocument/2006/relationships/tags" Target="../tags/tag83.xml"/><Relationship Id="rId53" Type="http://schemas.openxmlformats.org/officeDocument/2006/relationships/tags" Target="../tags/tag99.xml"/><Relationship Id="rId58" Type="http://schemas.openxmlformats.org/officeDocument/2006/relationships/tags" Target="../tags/tag104.xml"/><Relationship Id="rId74" Type="http://schemas.openxmlformats.org/officeDocument/2006/relationships/tags" Target="../tags/tag120.xml"/><Relationship Id="rId79" Type="http://schemas.openxmlformats.org/officeDocument/2006/relationships/tags" Target="../tags/tag125.xml"/><Relationship Id="rId102" Type="http://schemas.openxmlformats.org/officeDocument/2006/relationships/tags" Target="../tags/tag148.xml"/><Relationship Id="rId5" Type="http://schemas.openxmlformats.org/officeDocument/2006/relationships/tags" Target="../tags/tag51.xml"/><Relationship Id="rId90" Type="http://schemas.openxmlformats.org/officeDocument/2006/relationships/tags" Target="../tags/tag136.xml"/><Relationship Id="rId95" Type="http://schemas.openxmlformats.org/officeDocument/2006/relationships/tags" Target="../tags/tag141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43" Type="http://schemas.openxmlformats.org/officeDocument/2006/relationships/tags" Target="../tags/tag89.xml"/><Relationship Id="rId48" Type="http://schemas.openxmlformats.org/officeDocument/2006/relationships/tags" Target="../tags/tag94.xml"/><Relationship Id="rId64" Type="http://schemas.openxmlformats.org/officeDocument/2006/relationships/tags" Target="../tags/tag110.xml"/><Relationship Id="rId69" Type="http://schemas.openxmlformats.org/officeDocument/2006/relationships/tags" Target="../tags/tag115.xml"/><Relationship Id="rId80" Type="http://schemas.openxmlformats.org/officeDocument/2006/relationships/tags" Target="../tags/tag126.xml"/><Relationship Id="rId85" Type="http://schemas.openxmlformats.org/officeDocument/2006/relationships/tags" Target="../tags/tag131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33" Type="http://schemas.openxmlformats.org/officeDocument/2006/relationships/tags" Target="../tags/tag79.xml"/><Relationship Id="rId38" Type="http://schemas.openxmlformats.org/officeDocument/2006/relationships/tags" Target="../tags/tag84.xml"/><Relationship Id="rId59" Type="http://schemas.openxmlformats.org/officeDocument/2006/relationships/tags" Target="../tags/tag105.xml"/><Relationship Id="rId103" Type="http://schemas.openxmlformats.org/officeDocument/2006/relationships/tags" Target="../tags/tag149.xml"/><Relationship Id="rId108" Type="http://schemas.openxmlformats.org/officeDocument/2006/relationships/tags" Target="../tags/tag154.xml"/><Relationship Id="rId54" Type="http://schemas.openxmlformats.org/officeDocument/2006/relationships/tags" Target="../tags/tag100.xml"/><Relationship Id="rId70" Type="http://schemas.openxmlformats.org/officeDocument/2006/relationships/tags" Target="../tags/tag116.xml"/><Relationship Id="rId75" Type="http://schemas.openxmlformats.org/officeDocument/2006/relationships/tags" Target="../tags/tag121.xml"/><Relationship Id="rId91" Type="http://schemas.openxmlformats.org/officeDocument/2006/relationships/tags" Target="../tags/tag137.xml"/><Relationship Id="rId96" Type="http://schemas.openxmlformats.org/officeDocument/2006/relationships/tags" Target="../tags/tag142.xml"/><Relationship Id="rId1" Type="http://schemas.openxmlformats.org/officeDocument/2006/relationships/vmlDrawing" Target="../drawings/vmlDrawing25.vml"/><Relationship Id="rId6" Type="http://schemas.openxmlformats.org/officeDocument/2006/relationships/tags" Target="../tags/tag52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36" Type="http://schemas.openxmlformats.org/officeDocument/2006/relationships/tags" Target="../tags/tag82.xml"/><Relationship Id="rId49" Type="http://schemas.openxmlformats.org/officeDocument/2006/relationships/tags" Target="../tags/tag95.xml"/><Relationship Id="rId57" Type="http://schemas.openxmlformats.org/officeDocument/2006/relationships/tags" Target="../tags/tag103.xml"/><Relationship Id="rId106" Type="http://schemas.openxmlformats.org/officeDocument/2006/relationships/tags" Target="../tags/tag152.xml"/><Relationship Id="rId10" Type="http://schemas.openxmlformats.org/officeDocument/2006/relationships/tags" Target="../tags/tag56.xml"/><Relationship Id="rId31" Type="http://schemas.openxmlformats.org/officeDocument/2006/relationships/tags" Target="../tags/tag77.xml"/><Relationship Id="rId44" Type="http://schemas.openxmlformats.org/officeDocument/2006/relationships/tags" Target="../tags/tag90.xml"/><Relationship Id="rId52" Type="http://schemas.openxmlformats.org/officeDocument/2006/relationships/tags" Target="../tags/tag98.xml"/><Relationship Id="rId60" Type="http://schemas.openxmlformats.org/officeDocument/2006/relationships/tags" Target="../tags/tag106.xml"/><Relationship Id="rId65" Type="http://schemas.openxmlformats.org/officeDocument/2006/relationships/tags" Target="../tags/tag111.xml"/><Relationship Id="rId73" Type="http://schemas.openxmlformats.org/officeDocument/2006/relationships/tags" Target="../tags/tag119.xml"/><Relationship Id="rId78" Type="http://schemas.openxmlformats.org/officeDocument/2006/relationships/tags" Target="../tags/tag124.xml"/><Relationship Id="rId81" Type="http://schemas.openxmlformats.org/officeDocument/2006/relationships/tags" Target="../tags/tag127.xml"/><Relationship Id="rId86" Type="http://schemas.openxmlformats.org/officeDocument/2006/relationships/tags" Target="../tags/tag132.xml"/><Relationship Id="rId94" Type="http://schemas.openxmlformats.org/officeDocument/2006/relationships/tags" Target="../tags/tag140.xml"/><Relationship Id="rId99" Type="http://schemas.openxmlformats.org/officeDocument/2006/relationships/tags" Target="../tags/tag145.xml"/><Relationship Id="rId101" Type="http://schemas.openxmlformats.org/officeDocument/2006/relationships/tags" Target="../tags/tag147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39" Type="http://schemas.openxmlformats.org/officeDocument/2006/relationships/tags" Target="../tags/tag85.xml"/><Relationship Id="rId109" Type="http://schemas.openxmlformats.org/officeDocument/2006/relationships/slideLayout" Target="../slideLayouts/slideLayout3.xml"/><Relationship Id="rId34" Type="http://schemas.openxmlformats.org/officeDocument/2006/relationships/tags" Target="../tags/tag80.xml"/><Relationship Id="rId50" Type="http://schemas.openxmlformats.org/officeDocument/2006/relationships/tags" Target="../tags/tag96.xml"/><Relationship Id="rId55" Type="http://schemas.openxmlformats.org/officeDocument/2006/relationships/tags" Target="../tags/tag101.xml"/><Relationship Id="rId76" Type="http://schemas.openxmlformats.org/officeDocument/2006/relationships/tags" Target="../tags/tag122.xml"/><Relationship Id="rId97" Type="http://schemas.openxmlformats.org/officeDocument/2006/relationships/tags" Target="../tags/tag143.xml"/><Relationship Id="rId104" Type="http://schemas.openxmlformats.org/officeDocument/2006/relationships/tags" Target="../tags/tag150.xml"/><Relationship Id="rId7" Type="http://schemas.openxmlformats.org/officeDocument/2006/relationships/tags" Target="../tags/tag53.xml"/><Relationship Id="rId71" Type="http://schemas.openxmlformats.org/officeDocument/2006/relationships/tags" Target="../tags/tag117.xml"/><Relationship Id="rId92" Type="http://schemas.openxmlformats.org/officeDocument/2006/relationships/tags" Target="../tags/tag138.xml"/><Relationship Id="rId2" Type="http://schemas.openxmlformats.org/officeDocument/2006/relationships/tags" Target="../tags/tag48.xml"/><Relationship Id="rId29" Type="http://schemas.openxmlformats.org/officeDocument/2006/relationships/tags" Target="../tags/tag75.xml"/><Relationship Id="rId24" Type="http://schemas.openxmlformats.org/officeDocument/2006/relationships/tags" Target="../tags/tag70.xml"/><Relationship Id="rId40" Type="http://schemas.openxmlformats.org/officeDocument/2006/relationships/tags" Target="../tags/tag86.xml"/><Relationship Id="rId45" Type="http://schemas.openxmlformats.org/officeDocument/2006/relationships/tags" Target="../tags/tag91.xml"/><Relationship Id="rId66" Type="http://schemas.openxmlformats.org/officeDocument/2006/relationships/tags" Target="../tags/tag112.xml"/><Relationship Id="rId87" Type="http://schemas.openxmlformats.org/officeDocument/2006/relationships/tags" Target="../tags/tag133.xml"/><Relationship Id="rId110" Type="http://schemas.openxmlformats.org/officeDocument/2006/relationships/oleObject" Target="../embeddings/oleObject25.bin"/><Relationship Id="rId61" Type="http://schemas.openxmlformats.org/officeDocument/2006/relationships/tags" Target="../tags/tag107.xml"/><Relationship Id="rId82" Type="http://schemas.openxmlformats.org/officeDocument/2006/relationships/tags" Target="../tags/tag128.xml"/><Relationship Id="rId19" Type="http://schemas.openxmlformats.org/officeDocument/2006/relationships/tags" Target="../tags/tag65.xml"/><Relationship Id="rId14" Type="http://schemas.openxmlformats.org/officeDocument/2006/relationships/tags" Target="../tags/tag60.xml"/><Relationship Id="rId30" Type="http://schemas.openxmlformats.org/officeDocument/2006/relationships/tags" Target="../tags/tag76.xml"/><Relationship Id="rId35" Type="http://schemas.openxmlformats.org/officeDocument/2006/relationships/tags" Target="../tags/tag81.xml"/><Relationship Id="rId56" Type="http://schemas.openxmlformats.org/officeDocument/2006/relationships/tags" Target="../tags/tag102.xml"/><Relationship Id="rId77" Type="http://schemas.openxmlformats.org/officeDocument/2006/relationships/tags" Target="../tags/tag123.xml"/><Relationship Id="rId100" Type="http://schemas.openxmlformats.org/officeDocument/2006/relationships/tags" Target="../tags/tag146.xml"/><Relationship Id="rId105" Type="http://schemas.openxmlformats.org/officeDocument/2006/relationships/tags" Target="../tags/tag151.xml"/><Relationship Id="rId8" Type="http://schemas.openxmlformats.org/officeDocument/2006/relationships/tags" Target="../tags/tag54.xml"/><Relationship Id="rId51" Type="http://schemas.openxmlformats.org/officeDocument/2006/relationships/tags" Target="../tags/tag97.xml"/><Relationship Id="rId72" Type="http://schemas.openxmlformats.org/officeDocument/2006/relationships/tags" Target="../tags/tag118.xml"/><Relationship Id="rId93" Type="http://schemas.openxmlformats.org/officeDocument/2006/relationships/tags" Target="../tags/tag139.xml"/><Relationship Id="rId98" Type="http://schemas.openxmlformats.org/officeDocument/2006/relationships/tags" Target="../tags/tag144.xml"/><Relationship Id="rId3" Type="http://schemas.openxmlformats.org/officeDocument/2006/relationships/tags" Target="../tags/tag49.xml"/><Relationship Id="rId25" Type="http://schemas.openxmlformats.org/officeDocument/2006/relationships/tags" Target="../tags/tag71.xml"/><Relationship Id="rId46" Type="http://schemas.openxmlformats.org/officeDocument/2006/relationships/tags" Target="../tags/tag92.xml"/><Relationship Id="rId67" Type="http://schemas.openxmlformats.org/officeDocument/2006/relationships/tags" Target="../tags/tag113.xml"/><Relationship Id="rId20" Type="http://schemas.openxmlformats.org/officeDocument/2006/relationships/tags" Target="../tags/tag66.xml"/><Relationship Id="rId41" Type="http://schemas.openxmlformats.org/officeDocument/2006/relationships/tags" Target="../tags/tag87.xml"/><Relationship Id="rId62" Type="http://schemas.openxmlformats.org/officeDocument/2006/relationships/tags" Target="../tags/tag108.xml"/><Relationship Id="rId83" Type="http://schemas.openxmlformats.org/officeDocument/2006/relationships/tags" Target="../tags/tag129.xml"/><Relationship Id="rId88" Type="http://schemas.openxmlformats.org/officeDocument/2006/relationships/tags" Target="../tags/tag134.xml"/><Relationship Id="rId111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179.xml"/><Relationship Id="rId21" Type="http://schemas.openxmlformats.org/officeDocument/2006/relationships/tags" Target="../tags/tag174.xml"/><Relationship Id="rId42" Type="http://schemas.openxmlformats.org/officeDocument/2006/relationships/tags" Target="../tags/tag195.xml"/><Relationship Id="rId47" Type="http://schemas.openxmlformats.org/officeDocument/2006/relationships/tags" Target="../tags/tag200.xml"/><Relationship Id="rId63" Type="http://schemas.openxmlformats.org/officeDocument/2006/relationships/tags" Target="../tags/tag216.xml"/><Relationship Id="rId68" Type="http://schemas.openxmlformats.org/officeDocument/2006/relationships/tags" Target="../tags/tag221.xml"/><Relationship Id="rId84" Type="http://schemas.openxmlformats.org/officeDocument/2006/relationships/tags" Target="../tags/tag237.xml"/><Relationship Id="rId89" Type="http://schemas.openxmlformats.org/officeDocument/2006/relationships/tags" Target="../tags/tag242.xml"/><Relationship Id="rId112" Type="http://schemas.openxmlformats.org/officeDocument/2006/relationships/tags" Target="../tags/tag265.xml"/><Relationship Id="rId16" Type="http://schemas.openxmlformats.org/officeDocument/2006/relationships/tags" Target="../tags/tag169.xml"/><Relationship Id="rId107" Type="http://schemas.openxmlformats.org/officeDocument/2006/relationships/tags" Target="../tags/tag260.xml"/><Relationship Id="rId11" Type="http://schemas.openxmlformats.org/officeDocument/2006/relationships/tags" Target="../tags/tag164.xml"/><Relationship Id="rId32" Type="http://schemas.openxmlformats.org/officeDocument/2006/relationships/tags" Target="../tags/tag185.xml"/><Relationship Id="rId37" Type="http://schemas.openxmlformats.org/officeDocument/2006/relationships/tags" Target="../tags/tag190.xml"/><Relationship Id="rId53" Type="http://schemas.openxmlformats.org/officeDocument/2006/relationships/tags" Target="../tags/tag206.xml"/><Relationship Id="rId58" Type="http://schemas.openxmlformats.org/officeDocument/2006/relationships/tags" Target="../tags/tag211.xml"/><Relationship Id="rId74" Type="http://schemas.openxmlformats.org/officeDocument/2006/relationships/tags" Target="../tags/tag227.xml"/><Relationship Id="rId79" Type="http://schemas.openxmlformats.org/officeDocument/2006/relationships/tags" Target="../tags/tag232.xml"/><Relationship Id="rId102" Type="http://schemas.openxmlformats.org/officeDocument/2006/relationships/tags" Target="../tags/tag255.xml"/><Relationship Id="rId5" Type="http://schemas.openxmlformats.org/officeDocument/2006/relationships/tags" Target="../tags/tag158.xml"/><Relationship Id="rId90" Type="http://schemas.openxmlformats.org/officeDocument/2006/relationships/tags" Target="../tags/tag243.xml"/><Relationship Id="rId95" Type="http://schemas.openxmlformats.org/officeDocument/2006/relationships/tags" Target="../tags/tag248.xml"/><Relationship Id="rId22" Type="http://schemas.openxmlformats.org/officeDocument/2006/relationships/tags" Target="../tags/tag175.xml"/><Relationship Id="rId27" Type="http://schemas.openxmlformats.org/officeDocument/2006/relationships/tags" Target="../tags/tag180.xml"/><Relationship Id="rId43" Type="http://schemas.openxmlformats.org/officeDocument/2006/relationships/tags" Target="../tags/tag196.xml"/><Relationship Id="rId48" Type="http://schemas.openxmlformats.org/officeDocument/2006/relationships/tags" Target="../tags/tag201.xml"/><Relationship Id="rId64" Type="http://schemas.openxmlformats.org/officeDocument/2006/relationships/tags" Target="../tags/tag217.xml"/><Relationship Id="rId69" Type="http://schemas.openxmlformats.org/officeDocument/2006/relationships/tags" Target="../tags/tag222.xml"/><Relationship Id="rId113" Type="http://schemas.openxmlformats.org/officeDocument/2006/relationships/slideLayout" Target="../slideLayouts/slideLayout3.xml"/><Relationship Id="rId80" Type="http://schemas.openxmlformats.org/officeDocument/2006/relationships/tags" Target="../tags/tag233.xml"/><Relationship Id="rId85" Type="http://schemas.openxmlformats.org/officeDocument/2006/relationships/tags" Target="../tags/tag238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33" Type="http://schemas.openxmlformats.org/officeDocument/2006/relationships/tags" Target="../tags/tag186.xml"/><Relationship Id="rId38" Type="http://schemas.openxmlformats.org/officeDocument/2006/relationships/tags" Target="../tags/tag191.xml"/><Relationship Id="rId59" Type="http://schemas.openxmlformats.org/officeDocument/2006/relationships/tags" Target="../tags/tag212.xml"/><Relationship Id="rId103" Type="http://schemas.openxmlformats.org/officeDocument/2006/relationships/tags" Target="../tags/tag256.xml"/><Relationship Id="rId108" Type="http://schemas.openxmlformats.org/officeDocument/2006/relationships/tags" Target="../tags/tag261.xml"/><Relationship Id="rId54" Type="http://schemas.openxmlformats.org/officeDocument/2006/relationships/tags" Target="../tags/tag207.xml"/><Relationship Id="rId70" Type="http://schemas.openxmlformats.org/officeDocument/2006/relationships/tags" Target="../tags/tag223.xml"/><Relationship Id="rId75" Type="http://schemas.openxmlformats.org/officeDocument/2006/relationships/tags" Target="../tags/tag228.xml"/><Relationship Id="rId91" Type="http://schemas.openxmlformats.org/officeDocument/2006/relationships/tags" Target="../tags/tag244.xml"/><Relationship Id="rId96" Type="http://schemas.openxmlformats.org/officeDocument/2006/relationships/tags" Target="../tags/tag249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59.xml"/><Relationship Id="rId15" Type="http://schemas.openxmlformats.org/officeDocument/2006/relationships/tags" Target="../tags/tag168.xml"/><Relationship Id="rId23" Type="http://schemas.openxmlformats.org/officeDocument/2006/relationships/tags" Target="../tags/tag176.xml"/><Relationship Id="rId28" Type="http://schemas.openxmlformats.org/officeDocument/2006/relationships/tags" Target="../tags/tag181.xml"/><Relationship Id="rId36" Type="http://schemas.openxmlformats.org/officeDocument/2006/relationships/tags" Target="../tags/tag189.xml"/><Relationship Id="rId49" Type="http://schemas.openxmlformats.org/officeDocument/2006/relationships/tags" Target="../tags/tag202.xml"/><Relationship Id="rId57" Type="http://schemas.openxmlformats.org/officeDocument/2006/relationships/tags" Target="../tags/tag210.xml"/><Relationship Id="rId106" Type="http://schemas.openxmlformats.org/officeDocument/2006/relationships/tags" Target="../tags/tag259.xml"/><Relationship Id="rId114" Type="http://schemas.openxmlformats.org/officeDocument/2006/relationships/oleObject" Target="../embeddings/oleObject26.bin"/><Relationship Id="rId10" Type="http://schemas.openxmlformats.org/officeDocument/2006/relationships/tags" Target="../tags/tag163.xml"/><Relationship Id="rId31" Type="http://schemas.openxmlformats.org/officeDocument/2006/relationships/tags" Target="../tags/tag184.xml"/><Relationship Id="rId44" Type="http://schemas.openxmlformats.org/officeDocument/2006/relationships/tags" Target="../tags/tag197.xml"/><Relationship Id="rId52" Type="http://schemas.openxmlformats.org/officeDocument/2006/relationships/tags" Target="../tags/tag205.xml"/><Relationship Id="rId60" Type="http://schemas.openxmlformats.org/officeDocument/2006/relationships/tags" Target="../tags/tag213.xml"/><Relationship Id="rId65" Type="http://schemas.openxmlformats.org/officeDocument/2006/relationships/tags" Target="../tags/tag218.xml"/><Relationship Id="rId73" Type="http://schemas.openxmlformats.org/officeDocument/2006/relationships/tags" Target="../tags/tag226.xml"/><Relationship Id="rId78" Type="http://schemas.openxmlformats.org/officeDocument/2006/relationships/tags" Target="../tags/tag231.xml"/><Relationship Id="rId81" Type="http://schemas.openxmlformats.org/officeDocument/2006/relationships/tags" Target="../tags/tag234.xml"/><Relationship Id="rId86" Type="http://schemas.openxmlformats.org/officeDocument/2006/relationships/tags" Target="../tags/tag239.xml"/><Relationship Id="rId94" Type="http://schemas.openxmlformats.org/officeDocument/2006/relationships/tags" Target="../tags/tag247.xml"/><Relationship Id="rId99" Type="http://schemas.openxmlformats.org/officeDocument/2006/relationships/tags" Target="../tags/tag252.xml"/><Relationship Id="rId101" Type="http://schemas.openxmlformats.org/officeDocument/2006/relationships/tags" Target="../tags/tag254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3" Type="http://schemas.openxmlformats.org/officeDocument/2006/relationships/tags" Target="../tags/tag166.xml"/><Relationship Id="rId18" Type="http://schemas.openxmlformats.org/officeDocument/2006/relationships/tags" Target="../tags/tag171.xml"/><Relationship Id="rId39" Type="http://schemas.openxmlformats.org/officeDocument/2006/relationships/tags" Target="../tags/tag192.xml"/><Relationship Id="rId109" Type="http://schemas.openxmlformats.org/officeDocument/2006/relationships/tags" Target="../tags/tag262.xml"/><Relationship Id="rId34" Type="http://schemas.openxmlformats.org/officeDocument/2006/relationships/tags" Target="../tags/tag187.xml"/><Relationship Id="rId50" Type="http://schemas.openxmlformats.org/officeDocument/2006/relationships/tags" Target="../tags/tag203.xml"/><Relationship Id="rId55" Type="http://schemas.openxmlformats.org/officeDocument/2006/relationships/tags" Target="../tags/tag208.xml"/><Relationship Id="rId76" Type="http://schemas.openxmlformats.org/officeDocument/2006/relationships/tags" Target="../tags/tag229.xml"/><Relationship Id="rId97" Type="http://schemas.openxmlformats.org/officeDocument/2006/relationships/tags" Target="../tags/tag250.xml"/><Relationship Id="rId104" Type="http://schemas.openxmlformats.org/officeDocument/2006/relationships/tags" Target="../tags/tag257.xml"/><Relationship Id="rId7" Type="http://schemas.openxmlformats.org/officeDocument/2006/relationships/tags" Target="../tags/tag160.xml"/><Relationship Id="rId71" Type="http://schemas.openxmlformats.org/officeDocument/2006/relationships/tags" Target="../tags/tag224.xml"/><Relationship Id="rId92" Type="http://schemas.openxmlformats.org/officeDocument/2006/relationships/tags" Target="../tags/tag245.xml"/><Relationship Id="rId2" Type="http://schemas.openxmlformats.org/officeDocument/2006/relationships/tags" Target="../tags/tag155.xml"/><Relationship Id="rId29" Type="http://schemas.openxmlformats.org/officeDocument/2006/relationships/tags" Target="../tags/tag182.xml"/><Relationship Id="rId24" Type="http://schemas.openxmlformats.org/officeDocument/2006/relationships/tags" Target="../tags/tag177.xml"/><Relationship Id="rId40" Type="http://schemas.openxmlformats.org/officeDocument/2006/relationships/tags" Target="../tags/tag193.xml"/><Relationship Id="rId45" Type="http://schemas.openxmlformats.org/officeDocument/2006/relationships/tags" Target="../tags/tag198.xml"/><Relationship Id="rId66" Type="http://schemas.openxmlformats.org/officeDocument/2006/relationships/tags" Target="../tags/tag219.xml"/><Relationship Id="rId87" Type="http://schemas.openxmlformats.org/officeDocument/2006/relationships/tags" Target="../tags/tag240.xml"/><Relationship Id="rId110" Type="http://schemas.openxmlformats.org/officeDocument/2006/relationships/tags" Target="../tags/tag263.xml"/><Relationship Id="rId115" Type="http://schemas.openxmlformats.org/officeDocument/2006/relationships/image" Target="../media/image1.emf"/><Relationship Id="rId61" Type="http://schemas.openxmlformats.org/officeDocument/2006/relationships/tags" Target="../tags/tag214.xml"/><Relationship Id="rId82" Type="http://schemas.openxmlformats.org/officeDocument/2006/relationships/tags" Target="../tags/tag235.xml"/><Relationship Id="rId19" Type="http://schemas.openxmlformats.org/officeDocument/2006/relationships/tags" Target="../tags/tag172.xml"/><Relationship Id="rId14" Type="http://schemas.openxmlformats.org/officeDocument/2006/relationships/tags" Target="../tags/tag167.xml"/><Relationship Id="rId30" Type="http://schemas.openxmlformats.org/officeDocument/2006/relationships/tags" Target="../tags/tag183.xml"/><Relationship Id="rId35" Type="http://schemas.openxmlformats.org/officeDocument/2006/relationships/tags" Target="../tags/tag188.xml"/><Relationship Id="rId56" Type="http://schemas.openxmlformats.org/officeDocument/2006/relationships/tags" Target="../tags/tag209.xml"/><Relationship Id="rId77" Type="http://schemas.openxmlformats.org/officeDocument/2006/relationships/tags" Target="../tags/tag230.xml"/><Relationship Id="rId100" Type="http://schemas.openxmlformats.org/officeDocument/2006/relationships/tags" Target="../tags/tag253.xml"/><Relationship Id="rId105" Type="http://schemas.openxmlformats.org/officeDocument/2006/relationships/tags" Target="../tags/tag258.xml"/><Relationship Id="rId8" Type="http://schemas.openxmlformats.org/officeDocument/2006/relationships/tags" Target="../tags/tag161.xml"/><Relationship Id="rId51" Type="http://schemas.openxmlformats.org/officeDocument/2006/relationships/tags" Target="../tags/tag204.xml"/><Relationship Id="rId72" Type="http://schemas.openxmlformats.org/officeDocument/2006/relationships/tags" Target="../tags/tag225.xml"/><Relationship Id="rId93" Type="http://schemas.openxmlformats.org/officeDocument/2006/relationships/tags" Target="../tags/tag246.xml"/><Relationship Id="rId98" Type="http://schemas.openxmlformats.org/officeDocument/2006/relationships/tags" Target="../tags/tag251.xml"/><Relationship Id="rId3" Type="http://schemas.openxmlformats.org/officeDocument/2006/relationships/tags" Target="../tags/tag156.xml"/><Relationship Id="rId25" Type="http://schemas.openxmlformats.org/officeDocument/2006/relationships/tags" Target="../tags/tag178.xml"/><Relationship Id="rId46" Type="http://schemas.openxmlformats.org/officeDocument/2006/relationships/tags" Target="../tags/tag199.xml"/><Relationship Id="rId67" Type="http://schemas.openxmlformats.org/officeDocument/2006/relationships/tags" Target="../tags/tag220.xml"/><Relationship Id="rId20" Type="http://schemas.openxmlformats.org/officeDocument/2006/relationships/tags" Target="../tags/tag173.xml"/><Relationship Id="rId41" Type="http://schemas.openxmlformats.org/officeDocument/2006/relationships/tags" Target="../tags/tag194.xml"/><Relationship Id="rId62" Type="http://schemas.openxmlformats.org/officeDocument/2006/relationships/tags" Target="../tags/tag215.xml"/><Relationship Id="rId83" Type="http://schemas.openxmlformats.org/officeDocument/2006/relationships/tags" Target="../tags/tag236.xml"/><Relationship Id="rId88" Type="http://schemas.openxmlformats.org/officeDocument/2006/relationships/tags" Target="../tags/tag241.xml"/><Relationship Id="rId111" Type="http://schemas.openxmlformats.org/officeDocument/2006/relationships/tags" Target="../tags/tag26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67.xml"/><Relationship Id="rId7" Type="http://schemas.openxmlformats.org/officeDocument/2006/relationships/image" Target="../media/image26.emf"/><Relationship Id="rId2" Type="http://schemas.openxmlformats.org/officeDocument/2006/relationships/tags" Target="../tags/tag26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7" Type="http://schemas.openxmlformats.org/officeDocument/2006/relationships/image" Target="../media/image26.emf"/><Relationship Id="rId2" Type="http://schemas.openxmlformats.org/officeDocument/2006/relationships/tags" Target="../tags/tag27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7" Type="http://schemas.openxmlformats.org/officeDocument/2006/relationships/image" Target="../media/image26.emf"/><Relationship Id="rId2" Type="http://schemas.openxmlformats.org/officeDocument/2006/relationships/tags" Target="../tags/tag27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7" Type="http://schemas.openxmlformats.org/officeDocument/2006/relationships/image" Target="../media/image26.emf"/><Relationship Id="rId2" Type="http://schemas.openxmlformats.org/officeDocument/2006/relationships/tags" Target="../tags/tag27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7" Type="http://schemas.openxmlformats.org/officeDocument/2006/relationships/image" Target="../media/image26.emf"/><Relationship Id="rId2" Type="http://schemas.openxmlformats.org/officeDocument/2006/relationships/tags" Target="../tags/tag27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7" Type="http://schemas.openxmlformats.org/officeDocument/2006/relationships/image" Target="../media/image26.emf"/><Relationship Id="rId2" Type="http://schemas.openxmlformats.org/officeDocument/2006/relationships/tags" Target="../tags/tag27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7" Type="http://schemas.openxmlformats.org/officeDocument/2006/relationships/image" Target="../media/image34.png"/><Relationship Id="rId2" Type="http://schemas.openxmlformats.org/officeDocument/2006/relationships/tags" Target="../tags/tag28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image" Target="../media/image26.emf"/><Relationship Id="rId2" Type="http://schemas.openxmlformats.org/officeDocument/2006/relationships/tags" Target="../tags/tag28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1993284"/>
          </a:xfrm>
        </p:spPr>
        <p:txBody>
          <a:bodyPr anchor="b">
            <a:noAutofit/>
          </a:bodyPr>
          <a:lstStyle/>
          <a:p>
            <a:r>
              <a:rPr lang="en-US" sz="4400" dirty="0" smtClean="0"/>
              <a:t>Project CASA:</a:t>
            </a:r>
            <a:br>
              <a:rPr lang="en-US" sz="4400" dirty="0" smtClean="0"/>
            </a:br>
            <a:r>
              <a:rPr lang="cs-CZ" sz="4400" dirty="0" err="1" smtClean="0"/>
              <a:t>Final</a:t>
            </a:r>
            <a:r>
              <a:rPr lang="cs-CZ" sz="4400" dirty="0" smtClean="0"/>
              <a:t> Project </a:t>
            </a:r>
            <a:r>
              <a:rPr lang="cs-CZ" sz="4400" dirty="0" err="1" smtClean="0"/>
              <a:t>Presentation</a:t>
            </a:r>
            <a:endParaRPr lang="cs-CZ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May 25, 2017</a:t>
            </a:r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cs-CZ" sz="1200" dirty="0" smtClean="0"/>
          </a:p>
          <a:p>
            <a:endParaRPr lang="cs-CZ" sz="1200" dirty="0"/>
          </a:p>
          <a:p>
            <a:endParaRPr lang="en-US" sz="1200" dirty="0"/>
          </a:p>
          <a:p>
            <a:r>
              <a:rPr lang="en-US" sz="1100" b="0" dirty="0" err="1" smtClean="0"/>
              <a:t>Yevgeniya</a:t>
            </a:r>
            <a:r>
              <a:rPr lang="en-US" sz="1100" b="0" dirty="0" smtClean="0"/>
              <a:t> </a:t>
            </a:r>
            <a:r>
              <a:rPr lang="en-US" sz="1100" b="0" dirty="0" err="1"/>
              <a:t>Chekh</a:t>
            </a:r>
            <a:r>
              <a:rPr lang="en-US" sz="1100" b="0" dirty="0"/>
              <a:t>, Jan </a:t>
            </a:r>
            <a:r>
              <a:rPr lang="en-US" sz="1100" b="0" dirty="0" err="1"/>
              <a:t>Kohout</a:t>
            </a:r>
            <a:r>
              <a:rPr lang="en-US" sz="1100" b="0" dirty="0"/>
              <a:t>, David </a:t>
            </a:r>
            <a:r>
              <a:rPr lang="en-US" sz="1100" b="0" dirty="0" err="1"/>
              <a:t>Löffler</a:t>
            </a:r>
            <a:r>
              <a:rPr lang="en-US" sz="1100" b="0" dirty="0"/>
              <a:t>, </a:t>
            </a:r>
            <a:r>
              <a:rPr lang="cs-CZ" sz="1100" b="0" dirty="0" smtClean="0"/>
              <a:t>Miroslav </a:t>
            </a:r>
            <a:r>
              <a:rPr lang="cs-CZ" sz="1100" b="0" dirty="0" err="1" smtClean="0"/>
              <a:t>Rudišin</a:t>
            </a:r>
            <a:r>
              <a:rPr lang="cs-CZ" sz="1100" b="0" dirty="0" smtClean="0"/>
              <a:t>, </a:t>
            </a:r>
            <a:r>
              <a:rPr lang="en-US" sz="1100" b="0" dirty="0" err="1" smtClean="0"/>
              <a:t>Kryštof</a:t>
            </a:r>
            <a:r>
              <a:rPr lang="en-US" sz="1100" b="0" dirty="0" smtClean="0"/>
              <a:t> </a:t>
            </a:r>
            <a:r>
              <a:rPr lang="en-US" sz="1100" b="0" dirty="0" err="1"/>
              <a:t>Sýkora</a:t>
            </a:r>
            <a:r>
              <a:rPr lang="en-US" sz="1100" b="0" dirty="0"/>
              <a:t>, Marek Szeles, Ho Minh Thanh</a:t>
            </a:r>
            <a:endParaRPr lang="cs-CZ" sz="1100" b="0" dirty="0" smtClean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8" name="Oval 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9" name="Oval 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10" name="Oval 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11" name="Oval 1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12" name="Oval 1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13" name="Oval 1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14" name="Oval 1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15" name="Oval 1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16" name="Oval 1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17" name="Oval 1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7697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clipart_tick"/>
          <p:cNvSpPr>
            <a:spLocks/>
          </p:cNvSpPr>
          <p:nvPr/>
        </p:nvSpPr>
        <p:spPr bwMode="gray">
          <a:xfrm>
            <a:off x="7157556" y="272284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ipart_tick"/>
          <p:cNvSpPr>
            <a:spLocks/>
          </p:cNvSpPr>
          <p:nvPr/>
        </p:nvSpPr>
        <p:spPr bwMode="gray">
          <a:xfrm>
            <a:off x="7157556" y="3033921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157556" y="3344993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lipart_tick"/>
          <p:cNvSpPr>
            <a:spLocks/>
          </p:cNvSpPr>
          <p:nvPr/>
        </p:nvSpPr>
        <p:spPr bwMode="gray">
          <a:xfrm>
            <a:off x="7157556" y="3656065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lipart_tick"/>
          <p:cNvSpPr>
            <a:spLocks/>
          </p:cNvSpPr>
          <p:nvPr/>
        </p:nvSpPr>
        <p:spPr bwMode="gray">
          <a:xfrm>
            <a:off x="7157556" y="4265316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lipart_tick"/>
          <p:cNvSpPr>
            <a:spLocks/>
          </p:cNvSpPr>
          <p:nvPr/>
        </p:nvSpPr>
        <p:spPr bwMode="gray">
          <a:xfrm>
            <a:off x="7157556" y="518563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7157554" y="3995712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15" name="clipart_tick"/>
          <p:cNvSpPr>
            <a:spLocks/>
          </p:cNvSpPr>
          <p:nvPr/>
        </p:nvSpPr>
        <p:spPr bwMode="gray">
          <a:xfrm>
            <a:off x="7157556" y="4576388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6"/>
          <p:cNvGrpSpPr>
            <a:grpSpLocks noChangeAspect="1"/>
          </p:cNvGrpSpPr>
          <p:nvPr/>
        </p:nvGrpSpPr>
        <p:grpSpPr bwMode="auto">
          <a:xfrm>
            <a:off x="7157554" y="4916035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" name="Group 6"/>
          <p:cNvGrpSpPr>
            <a:grpSpLocks noChangeAspect="1"/>
          </p:cNvGrpSpPr>
          <p:nvPr/>
        </p:nvGrpSpPr>
        <p:grpSpPr bwMode="auto">
          <a:xfrm>
            <a:off x="7157554" y="5525286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5" name="Group 6"/>
          <p:cNvGrpSpPr>
            <a:grpSpLocks noChangeAspect="1"/>
          </p:cNvGrpSpPr>
          <p:nvPr/>
        </p:nvGrpSpPr>
        <p:grpSpPr bwMode="auto">
          <a:xfrm>
            <a:off x="7157554" y="5823464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6" name="Oval 5"/>
          <p:cNvSpPr/>
          <p:nvPr/>
        </p:nvSpPr>
        <p:spPr>
          <a:xfrm>
            <a:off x="905189" y="278220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</a:t>
            </a:r>
            <a:endParaRPr lang="cs-CZ" sz="1400" dirty="0"/>
          </a:p>
        </p:txBody>
      </p:sp>
      <p:sp>
        <p:nvSpPr>
          <p:cNvPr id="28" name="Oval 27"/>
          <p:cNvSpPr/>
          <p:nvPr/>
        </p:nvSpPr>
        <p:spPr>
          <a:xfrm>
            <a:off x="905189" y="309085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2</a:t>
            </a:r>
            <a:endParaRPr lang="cs-CZ" sz="1400" dirty="0"/>
          </a:p>
        </p:txBody>
      </p:sp>
      <p:sp>
        <p:nvSpPr>
          <p:cNvPr id="29" name="Oval 28"/>
          <p:cNvSpPr/>
          <p:nvPr/>
        </p:nvSpPr>
        <p:spPr>
          <a:xfrm>
            <a:off x="905189" y="339949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3</a:t>
            </a:r>
            <a:endParaRPr lang="cs-CZ" sz="1400" dirty="0"/>
          </a:p>
        </p:txBody>
      </p:sp>
      <p:sp>
        <p:nvSpPr>
          <p:cNvPr id="30" name="Oval 29"/>
          <p:cNvSpPr/>
          <p:nvPr/>
        </p:nvSpPr>
        <p:spPr>
          <a:xfrm>
            <a:off x="905189" y="370813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4</a:t>
            </a:r>
            <a:endParaRPr lang="cs-CZ" sz="1400" dirty="0"/>
          </a:p>
        </p:txBody>
      </p:sp>
      <p:sp>
        <p:nvSpPr>
          <p:cNvPr id="31" name="Oval 30"/>
          <p:cNvSpPr/>
          <p:nvPr/>
        </p:nvSpPr>
        <p:spPr>
          <a:xfrm>
            <a:off x="905189" y="4016780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5</a:t>
            </a:r>
            <a:endParaRPr lang="cs-CZ" sz="1400" dirty="0"/>
          </a:p>
        </p:txBody>
      </p:sp>
      <p:sp>
        <p:nvSpPr>
          <p:cNvPr id="32" name="Oval 31"/>
          <p:cNvSpPr/>
          <p:nvPr/>
        </p:nvSpPr>
        <p:spPr>
          <a:xfrm>
            <a:off x="905189" y="4325423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6</a:t>
            </a:r>
            <a:endParaRPr lang="cs-CZ" sz="1400" dirty="0"/>
          </a:p>
        </p:txBody>
      </p:sp>
      <p:sp>
        <p:nvSpPr>
          <p:cNvPr id="33" name="Oval 32"/>
          <p:cNvSpPr/>
          <p:nvPr/>
        </p:nvSpPr>
        <p:spPr>
          <a:xfrm>
            <a:off x="905189" y="463406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7</a:t>
            </a:r>
            <a:endParaRPr lang="cs-CZ" sz="1400" dirty="0"/>
          </a:p>
        </p:txBody>
      </p:sp>
      <p:sp>
        <p:nvSpPr>
          <p:cNvPr id="34" name="Oval 33"/>
          <p:cNvSpPr/>
          <p:nvPr/>
        </p:nvSpPr>
        <p:spPr>
          <a:xfrm>
            <a:off x="905189" y="494270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8</a:t>
            </a:r>
            <a:endParaRPr lang="cs-CZ" sz="1400" dirty="0"/>
          </a:p>
        </p:txBody>
      </p:sp>
      <p:sp>
        <p:nvSpPr>
          <p:cNvPr id="35" name="Oval 34"/>
          <p:cNvSpPr/>
          <p:nvPr/>
        </p:nvSpPr>
        <p:spPr>
          <a:xfrm>
            <a:off x="905189" y="525135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9</a:t>
            </a:r>
            <a:endParaRPr lang="cs-CZ" sz="1400" dirty="0"/>
          </a:p>
        </p:txBody>
      </p:sp>
      <p:sp>
        <p:nvSpPr>
          <p:cNvPr id="36" name="Oval 35"/>
          <p:cNvSpPr/>
          <p:nvPr/>
        </p:nvSpPr>
        <p:spPr>
          <a:xfrm>
            <a:off x="905189" y="555999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10</a:t>
            </a:r>
            <a:endParaRPr lang="cs-CZ" sz="1400" dirty="0"/>
          </a:p>
        </p:txBody>
      </p:sp>
      <p:sp>
        <p:nvSpPr>
          <p:cNvPr id="37" name="Oval 36"/>
          <p:cNvSpPr/>
          <p:nvPr/>
        </p:nvSpPr>
        <p:spPr>
          <a:xfrm>
            <a:off x="905189" y="5868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1400" dirty="0" smtClean="0"/>
              <a:t>11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9244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plan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09" y="2416807"/>
            <a:ext cx="3678952" cy="2590193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4927" y="3328155"/>
            <a:ext cx="4413608" cy="271050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237" y="4097933"/>
            <a:ext cx="5043207" cy="2220617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log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2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703" y="4307216"/>
            <a:ext cx="5774112" cy="1838765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23" y="2981414"/>
            <a:ext cx="7487771" cy="2245183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4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Detailed</a:t>
            </a:r>
            <a:r>
              <a:rPr lang="cs-CZ" dirty="0" smtClean="0"/>
              <a:t> </a:t>
            </a:r>
            <a:r>
              <a:rPr lang="cs-CZ" dirty="0" err="1" smtClean="0"/>
              <a:t>requirements</a:t>
            </a:r>
            <a:r>
              <a:rPr lang="cs-CZ" dirty="0" smtClean="0"/>
              <a:t> </a:t>
            </a:r>
            <a:r>
              <a:rPr lang="cs-CZ" dirty="0" err="1" smtClean="0"/>
              <a:t>specification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00" y="2398647"/>
            <a:ext cx="4007784" cy="374497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102" y="4627140"/>
            <a:ext cx="3916839" cy="1675615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Bonus –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requests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3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r="16331"/>
          <a:stretch/>
        </p:blipFill>
        <p:spPr>
          <a:xfrm>
            <a:off x="854267" y="2808512"/>
            <a:ext cx="6410134" cy="1340723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143" y="4127096"/>
            <a:ext cx="6800975" cy="200956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3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r>
              <a:rPr lang="cs-CZ" dirty="0" smtClean="0"/>
              <a:t> (1/2)</a:t>
            </a:r>
            <a:endParaRPr lang="cs-CZ" dirty="0"/>
          </a:p>
        </p:txBody>
      </p:sp>
      <p:pic>
        <p:nvPicPr>
          <p:cNvPr id="50178" name="Picture 2" descr="https://scontent.fprg1-1.fna.fbcdn.net/v/t34.0-12/18643502_1540559229310535_510321751_n.png?oh=af74d28daf667db2b5336365ef7a3d6b&amp;oe=5925826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8633" r="10679" b="23056"/>
          <a:stretch/>
        </p:blipFill>
        <p:spPr bwMode="auto">
          <a:xfrm>
            <a:off x="1181508" y="2538880"/>
            <a:ext cx="6821326" cy="36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 </a:t>
            </a:r>
            <a:r>
              <a:rPr lang="cs-CZ" dirty="0" err="1" smtClean="0"/>
              <a:t>specification</a:t>
            </a:r>
            <a:r>
              <a:rPr lang="cs-CZ" dirty="0" smtClean="0"/>
              <a:t> (2/2)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4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00" y="2416807"/>
            <a:ext cx="7086870" cy="38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v1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517" y="2320199"/>
            <a:ext cx="4630028" cy="4047923"/>
          </a:xfrm>
          <a:prstGeom prst="rect">
            <a:avLst/>
          </a:prstGeom>
        </p:spPr>
      </p:pic>
      <p:sp>
        <p:nvSpPr>
          <p:cNvPr id="25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11166" y="4296116"/>
            <a:ext cx="1994931" cy="1976492"/>
            <a:chOff x="6561963" y="4296116"/>
            <a:chExt cx="1994931" cy="1976492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8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v2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043" y="2343967"/>
            <a:ext cx="4065588" cy="400862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211166" y="4296116"/>
            <a:ext cx="1994931" cy="1976492"/>
            <a:chOff x="6561963" y="4296116"/>
            <a:chExt cx="1994931" cy="1976492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4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Presentation</a:t>
            </a:r>
            <a:r>
              <a:rPr lang="cs-CZ" dirty="0" smtClean="0"/>
              <a:t> agenda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Architecture</a:t>
            </a:r>
            <a:r>
              <a:rPr lang="cs-CZ" dirty="0" smtClean="0"/>
              <a:t> model </a:t>
            </a:r>
            <a:r>
              <a:rPr lang="cs-CZ" dirty="0" smtClean="0"/>
              <a:t>v3 – Java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6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b="7291"/>
          <a:stretch/>
        </p:blipFill>
        <p:spPr>
          <a:xfrm>
            <a:off x="1133386" y="2343967"/>
            <a:ext cx="4869701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Deployment</a:t>
            </a:r>
            <a:r>
              <a:rPr lang="cs-CZ" dirty="0" smtClean="0"/>
              <a:t> model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7</a:t>
            </a:r>
            <a:endParaRPr lang="cs-CZ" sz="2400" dirty="0"/>
          </a:p>
        </p:txBody>
      </p:sp>
      <p:pic>
        <p:nvPicPr>
          <p:cNvPr id="7" name="Picture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41" y="2456871"/>
            <a:ext cx="6508378" cy="388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6"/>
                </a:solidFill>
              </a:rPr>
              <a:t>Completed</a:t>
            </a:r>
            <a:endParaRPr lang="cs-CZ" sz="20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Application</a:t>
            </a:r>
            <a:r>
              <a:rPr lang="cs-CZ" dirty="0" smtClean="0"/>
              <a:t> – </a:t>
            </a:r>
            <a:r>
              <a:rPr lang="cs-CZ" dirty="0" err="1" smtClean="0"/>
              <a:t>Acceptance</a:t>
            </a:r>
            <a:r>
              <a:rPr lang="cs-CZ" dirty="0" smtClean="0"/>
              <a:t> +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1800000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9</a:t>
            </a:r>
            <a:endParaRPr lang="cs-CZ" sz="2400" dirty="0"/>
          </a:p>
        </p:txBody>
      </p:sp>
      <p:sp>
        <p:nvSpPr>
          <p:cNvPr id="7" name="clipart_tick"/>
          <p:cNvSpPr>
            <a:spLocks/>
          </p:cNvSpPr>
          <p:nvPr/>
        </p:nvSpPr>
        <p:spPr bwMode="gray">
          <a:xfrm>
            <a:off x="3192910" y="1209060"/>
            <a:ext cx="572267" cy="616807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1" name="Isosceles Triangle 10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Accepted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current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result</a:t>
            </a:r>
            <a:r>
              <a:rPr lang="cs-CZ" sz="2400" dirty="0" smtClean="0">
                <a:solidFill>
                  <a:schemeClr val="tx1"/>
                </a:solidFill>
              </a:rPr>
              <a:t>, </a:t>
            </a:r>
            <a:r>
              <a:rPr lang="cs-CZ" sz="2400" dirty="0" err="1" smtClean="0">
                <a:solidFill>
                  <a:schemeClr val="tx1"/>
                </a:solidFill>
              </a:rPr>
              <a:t>next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steps</a:t>
            </a:r>
            <a:r>
              <a:rPr lang="cs-CZ" sz="2400" dirty="0" smtClean="0">
                <a:solidFill>
                  <a:schemeClr val="tx1"/>
                </a:solidFill>
              </a:rPr>
              <a:t> TBD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1"/>
                </a:solidFill>
              </a:rPr>
              <a:t>Change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of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scope</a:t>
            </a:r>
            <a:endParaRPr lang="cs-CZ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Business </a:t>
            </a:r>
            <a:r>
              <a:rPr lang="cs-CZ" dirty="0" err="1" smtClean="0"/>
              <a:t>processes</a:t>
            </a:r>
            <a:r>
              <a:rPr lang="cs-CZ" dirty="0" smtClean="0"/>
              <a:t>; GUI;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strategy</a:t>
            </a:r>
            <a:r>
              <a:rPr lang="cs-CZ" dirty="0" smtClean="0"/>
              <a:t>:</a:t>
            </a:r>
            <a:br>
              <a:rPr lang="cs-CZ" dirty="0" smtClean="0"/>
            </a:br>
            <a:r>
              <a:rPr lang="cs-CZ" dirty="0" err="1" smtClean="0"/>
              <a:t>Out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project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r>
              <a:rPr lang="cs-CZ" dirty="0" smtClean="0"/>
              <a:t>/</a:t>
            </a:r>
            <a:r>
              <a:rPr lang="cs-CZ" dirty="0" err="1" smtClean="0"/>
              <a:t>other</a:t>
            </a:r>
            <a:r>
              <a:rPr lang="cs-CZ" dirty="0" smtClean="0"/>
              <a:t> </a:t>
            </a:r>
            <a:r>
              <a:rPr lang="cs-CZ" dirty="0" err="1" smtClean="0"/>
              <a:t>solution</a:t>
            </a:r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640483" y="2230304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11</a:t>
            </a:r>
            <a:endParaRPr lang="cs-CZ" sz="2400" dirty="0"/>
          </a:p>
        </p:txBody>
      </p:sp>
      <p:sp>
        <p:nvSpPr>
          <p:cNvPr id="7" name="Oval 6"/>
          <p:cNvSpPr/>
          <p:nvPr/>
        </p:nvSpPr>
        <p:spPr>
          <a:xfrm>
            <a:off x="160625" y="2230304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10</a:t>
            </a:r>
            <a:endParaRPr lang="cs-CZ" sz="2400" dirty="0"/>
          </a:p>
        </p:txBody>
      </p:sp>
      <p:sp>
        <p:nvSpPr>
          <p:cNvPr id="10" name="Oval 9"/>
          <p:cNvSpPr/>
          <p:nvPr/>
        </p:nvSpPr>
        <p:spPr>
          <a:xfrm>
            <a:off x="640483" y="1740125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8</a:t>
            </a:r>
            <a:endParaRPr lang="cs-CZ" sz="2400" dirty="0"/>
          </a:p>
        </p:txBody>
      </p:sp>
      <p:sp>
        <p:nvSpPr>
          <p:cNvPr id="11" name="Oval 10"/>
          <p:cNvSpPr/>
          <p:nvPr/>
        </p:nvSpPr>
        <p:spPr>
          <a:xfrm>
            <a:off x="160625" y="1740125"/>
            <a:ext cx="439517" cy="43951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cs-CZ" sz="2400" dirty="0" smtClean="0"/>
              <a:t>5</a:t>
            </a:r>
            <a:endParaRPr lang="cs-CZ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smtClean="0">
                <a:solidFill>
                  <a:schemeClr val="tx1"/>
                </a:solidFill>
              </a:rPr>
              <a:t>Not </a:t>
            </a:r>
            <a:r>
              <a:rPr lang="cs-CZ" sz="2400" dirty="0" err="1" smtClean="0">
                <a:solidFill>
                  <a:schemeClr val="tx1"/>
                </a:solidFill>
              </a:rPr>
              <a:t>relevant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for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project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(</a:t>
            </a:r>
            <a:r>
              <a:rPr lang="cs-CZ" sz="2400" dirty="0" err="1" smtClean="0">
                <a:solidFill>
                  <a:schemeClr val="tx1"/>
                </a:solidFill>
              </a:rPr>
              <a:t>accepted</a:t>
            </a:r>
            <a:r>
              <a:rPr lang="cs-CZ" sz="2400" dirty="0" smtClean="0">
                <a:solidFill>
                  <a:schemeClr val="tx1"/>
                </a:solidFill>
              </a:rPr>
              <a:t>)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3204119" y="1191953"/>
            <a:ext cx="534164" cy="665649"/>
            <a:chOff x="2748" y="1996"/>
            <a:chExt cx="260" cy="324"/>
          </a:xfrm>
          <a:solidFill>
            <a:schemeClr val="accent1"/>
          </a:solidFill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20" name="Title 4"/>
          <p:cNvSpPr txBox="1">
            <a:spLocks/>
          </p:cNvSpPr>
          <p:nvPr/>
        </p:nvSpPr>
        <p:spPr>
          <a:xfrm>
            <a:off x="3568237" y="1468685"/>
            <a:ext cx="3410788" cy="357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err="1" smtClean="0">
                <a:solidFill>
                  <a:schemeClr val="accent1"/>
                </a:solidFill>
              </a:rPr>
              <a:t>Out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of</a:t>
            </a:r>
            <a:r>
              <a:rPr lang="cs-CZ" sz="2000" i="1" dirty="0" smtClean="0">
                <a:solidFill>
                  <a:schemeClr val="accent1"/>
                </a:solidFill>
              </a:rPr>
              <a:t> </a:t>
            </a:r>
            <a:r>
              <a:rPr lang="cs-CZ" sz="2000" i="1" dirty="0" err="1" smtClean="0">
                <a:solidFill>
                  <a:schemeClr val="accent1"/>
                </a:solidFill>
              </a:rPr>
              <a:t>scope</a:t>
            </a:r>
            <a:endParaRPr lang="cs-CZ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think-cell Slide" r:id="rId110" imgW="270" imgH="270" progId="TCLayout.ActiveDocument.1">
                  <p:embed/>
                </p:oleObj>
              </mc:Choice>
              <mc:Fallback>
                <p:oleObj name="think-cell Slide" r:id="rId1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Project </a:t>
            </a:r>
            <a:r>
              <a:rPr lang="cs-CZ" dirty="0" err="1"/>
              <a:t>plan</a:t>
            </a:r>
            <a:r>
              <a:rPr lang="cs-CZ" dirty="0"/>
              <a:t> - </a:t>
            </a:r>
            <a:r>
              <a:rPr lang="cs-CZ" dirty="0" err="1" smtClean="0"/>
              <a:t>expectation</a:t>
            </a:r>
            <a:endParaRPr lang="cs-CZ" dirty="0"/>
          </a:p>
        </p:txBody>
      </p:sp>
      <p:sp>
        <p:nvSpPr>
          <p:cNvPr id="49" name="Rectangle 48"/>
          <p:cNvSpPr/>
          <p:nvPr>
            <p:custDataLst>
              <p:tags r:id="rId4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>
            <p:custDataLst>
              <p:tags r:id="rId5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>
            <p:custDataLst>
              <p:tags r:id="rId6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>
            <p:custDataLst>
              <p:tags r:id="rId7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>
            <p:custDataLst>
              <p:tags r:id="rId8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>
            <p:custDataLst>
              <p:tags r:id="rId9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>
            <p:custDataLst>
              <p:tags r:id="rId10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>
            <p:custDataLst>
              <p:tags r:id="rId11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39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40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7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2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3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5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37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3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4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5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6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50" name="Straight Connector 49"/>
          <p:cNvCxnSpPr/>
          <p:nvPr>
            <p:custDataLst>
              <p:tags r:id="rId30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31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>
            <p:custDataLst>
              <p:tags r:id="rId32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33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>
            <p:custDataLst>
              <p:tags r:id="rId34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>
            <p:custDataLst>
              <p:tags r:id="rId35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>
            <p:custDataLst>
              <p:tags r:id="rId36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>
            <p:custDataLst>
              <p:tags r:id="rId37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>
            <p:custDataLst>
              <p:tags r:id="rId38"/>
            </p:custDataLst>
          </p:nvPr>
        </p:nvSpPr>
        <p:spPr bwMode="gray">
          <a:xfrm>
            <a:off x="6550025" y="3857625"/>
            <a:ext cx="7397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>
            <p:custDataLst>
              <p:tags r:id="rId39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>
            <p:custDataLst>
              <p:tags r:id="rId40"/>
            </p:custDataLst>
          </p:nvPr>
        </p:nvSpPr>
        <p:spPr bwMode="gray">
          <a:xfrm>
            <a:off x="3254375" y="2990850"/>
            <a:ext cx="471488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>
            <p:custDataLst>
              <p:tags r:id="rId41"/>
            </p:custDataLst>
          </p:nvPr>
        </p:nvSpPr>
        <p:spPr bwMode="gray">
          <a:xfrm>
            <a:off x="3254375" y="3348038"/>
            <a:ext cx="1009650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>
            <p:custDataLst>
              <p:tags r:id="rId42"/>
            </p:custDataLst>
          </p:nvPr>
        </p:nvSpPr>
        <p:spPr bwMode="gray">
          <a:xfrm>
            <a:off x="6550024" y="4214813"/>
            <a:ext cx="1346200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>
            <p:custDataLst>
              <p:tags r:id="rId43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>
            <p:custDataLst>
              <p:tags r:id="rId44"/>
            </p:custDataLst>
          </p:nvPr>
        </p:nvSpPr>
        <p:spPr bwMode="gray">
          <a:xfrm>
            <a:off x="2312988" y="3857625"/>
            <a:ext cx="471488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>
            <p:custDataLst>
              <p:tags r:id="rId45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>
            <p:custDataLst>
              <p:tags r:id="rId46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>
            <p:custDataLst>
              <p:tags r:id="rId47"/>
            </p:custDataLst>
          </p:nvPr>
        </p:nvSpPr>
        <p:spPr bwMode="gray">
          <a:xfrm>
            <a:off x="5138738" y="3857625"/>
            <a:ext cx="14112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>
            <p:custDataLst>
              <p:tags r:id="rId48"/>
            </p:custDataLst>
          </p:nvPr>
        </p:nvSpPr>
        <p:spPr bwMode="gray">
          <a:xfrm>
            <a:off x="2784475" y="3857625"/>
            <a:ext cx="9413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>
            <p:custDataLst>
              <p:tags r:id="rId49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>
            <p:custDataLst>
              <p:tags r:id="rId50"/>
            </p:custDataLst>
          </p:nvPr>
        </p:nvSpPr>
        <p:spPr bwMode="gray">
          <a:xfrm>
            <a:off x="6550025" y="4573588"/>
            <a:ext cx="1346200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>
            <p:custDataLst>
              <p:tags r:id="rId51"/>
            </p:custDataLst>
          </p:nvPr>
        </p:nvSpPr>
        <p:spPr bwMode="gray">
          <a:xfrm>
            <a:off x="3725863" y="4214813"/>
            <a:ext cx="2824163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>
            <p:custDataLst>
              <p:tags r:id="rId52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>
            <p:custDataLst>
              <p:tags r:id="rId53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>
            <p:custDataLst>
              <p:tags r:id="rId54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>
            <p:custDataLst>
              <p:tags r:id="rId55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>
            <p:custDataLst>
              <p:tags r:id="rId56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>
            <p:custDataLst>
              <p:tags r:id="rId57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>
            <p:custDataLst>
              <p:tags r:id="rId58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>
            <p:custDataLst>
              <p:tags r:id="rId59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>
            <p:custDataLst>
              <p:tags r:id="rId60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61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62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>
            <p:custDataLst>
              <p:tags r:id="rId63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>
            <p:custDataLst>
              <p:tags r:id="rId64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>
            <p:custDataLst>
              <p:tags r:id="rId65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>
            <p:custDataLst>
              <p:tags r:id="rId66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>
            <p:custDataLst>
              <p:tags r:id="rId67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>
            <p:custDataLst>
              <p:tags r:id="rId68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>
            <p:custDataLst>
              <p:tags r:id="rId69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>
            <p:custDataLst>
              <p:tags r:id="rId70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>
            <p:custDataLst>
              <p:tags r:id="rId71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>
            <p:custDataLst>
              <p:tags r:id="rId72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Bracket 81"/>
          <p:cNvSpPr/>
          <p:nvPr>
            <p:custDataLst>
              <p:tags r:id="rId73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>
            <p:custDataLst>
              <p:tags r:id="rId74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/>
          <p:cNvSpPr/>
          <p:nvPr>
            <p:custDataLst>
              <p:tags r:id="rId75"/>
            </p:custDataLst>
          </p:nvPr>
        </p:nvSpPr>
        <p:spPr bwMode="gray">
          <a:xfrm>
            <a:off x="83613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>
            <p:custDataLst>
              <p:tags r:id="rId76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/>
          <p:cNvSpPr/>
          <p:nvPr>
            <p:custDataLst>
              <p:tags r:id="rId77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>
            <p:custDataLst>
              <p:tags r:id="rId78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/>
          <p:cNvSpPr/>
          <p:nvPr>
            <p:custDataLst>
              <p:tags r:id="rId79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/>
          <p:cNvSpPr/>
          <p:nvPr>
            <p:custDataLst>
              <p:tags r:id="rId80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iamond 129"/>
          <p:cNvSpPr/>
          <p:nvPr>
            <p:custDataLst>
              <p:tags r:id="rId81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>
            <p:custDataLst>
              <p:tags r:id="rId82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>
            <p:custDataLst>
              <p:tags r:id="rId83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/>
          <p:nvPr>
            <p:custDataLst>
              <p:tags r:id="rId84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>
            <p:custDataLst>
              <p:tags r:id="rId85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>
            <p:custDataLst>
              <p:tags r:id="rId86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iamond 105"/>
          <p:cNvSpPr/>
          <p:nvPr>
            <p:custDataLst>
              <p:tags r:id="rId87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126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13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132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custDataLst>
              <p:tags r:id="rId96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103" name="Text Placeholder 2"/>
          <p:cNvSpPr>
            <a:spLocks noGrp="1"/>
          </p:cNvSpPr>
          <p:nvPr>
            <p:custDataLst>
              <p:tags r:id="rId98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123" name="Text Placeholder 2"/>
          <p:cNvSpPr>
            <a:spLocks noGrp="1"/>
          </p:cNvSpPr>
          <p:nvPr>
            <p:custDataLst>
              <p:tags r:id="rId99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 useBgFill="1">
        <p:nvSpPr>
          <p:cNvPr id="136" name="Text Placeholder 2"/>
          <p:cNvSpPr>
            <a:spLocks noGrp="1"/>
          </p:cNvSpPr>
          <p:nvPr>
            <p:custDataLst>
              <p:tags r:id="rId100"/>
            </p:custDataLst>
          </p:nvPr>
        </p:nvSpPr>
        <p:spPr bwMode="gray">
          <a:xfrm>
            <a:off x="7997825" y="5645150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B3C1A9-6231-4B55-B79F-D312F435A20B}" type="datetime'''25''''''.'''' ''May'' ''2''0''''''''''''''''''''''''''17'''">
              <a:rPr lang="en-US" altLang="en-US" sz="1000" smtClean="0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25. May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Final outcome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 smtClean="0">
                <a:sym typeface="+mn-lt"/>
              </a:rPr>
              <a:t>hand-in</a:t>
            </a:r>
            <a:endParaRPr lang="en-US" sz="1000" dirty="0">
              <a:sym typeface="+mn-lt"/>
            </a:endParaRPr>
          </a:p>
        </p:txBody>
      </p:sp>
      <p:sp useBgFill="1">
        <p:nvSpPr>
          <p:cNvPr id="115" name="Text Placeholder 2"/>
          <p:cNvSpPr>
            <a:spLocks noGrp="1"/>
          </p:cNvSpPr>
          <p:nvPr>
            <p:custDataLst>
              <p:tags r:id="rId101"/>
            </p:custDataLst>
          </p:nvPr>
        </p:nvSpPr>
        <p:spPr bwMode="gray">
          <a:xfrm>
            <a:off x="7666831" y="62792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16" name="Isosceles Triangle 115"/>
          <p:cNvSpPr/>
          <p:nvPr>
            <p:custDataLst>
              <p:tags r:id="rId102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116"/>
          <p:cNvSpPr/>
          <p:nvPr>
            <p:custDataLst>
              <p:tags r:id="rId103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>
            <p:custDataLst>
              <p:tags r:id="rId104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>
            <p:custDataLst>
              <p:tags r:id="rId105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>
            <p:custDataLst>
              <p:tags r:id="rId106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>
            <p:custDataLst>
              <p:tags r:id="rId107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>
            <p:custDataLst>
              <p:tags r:id="rId108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rgbClr val="0563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>
            <p:custDataLst>
              <p:tags r:id="rId2"/>
            </p:custDataLst>
          </p:nvPr>
        </p:nvSpPr>
        <p:spPr bwMode="gray">
          <a:xfrm>
            <a:off x="7962900" y="4213226"/>
            <a:ext cx="471488" cy="115888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0" name="think-cell Slide" r:id="rId114" imgW="270" imgH="270" progId="TCLayout.ActiveDocument.1">
                  <p:embed/>
                </p:oleObj>
              </mc:Choice>
              <mc:Fallback>
                <p:oleObj name="think-cell Slide" r:id="rId1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4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Project </a:t>
            </a:r>
            <a:r>
              <a:rPr lang="cs-CZ" dirty="0" err="1"/>
              <a:t>plan</a:t>
            </a:r>
            <a:r>
              <a:rPr lang="cs-CZ" dirty="0"/>
              <a:t> - reality</a:t>
            </a:r>
            <a:endParaRPr lang="cs-CZ" dirty="0"/>
          </a:p>
        </p:txBody>
      </p:sp>
      <p:sp>
        <p:nvSpPr>
          <p:cNvPr id="114" name="Rectangle 113"/>
          <p:cNvSpPr/>
          <p:nvPr>
            <p:custDataLst>
              <p:tags r:id="rId5"/>
            </p:custDataLst>
          </p:nvPr>
        </p:nvSpPr>
        <p:spPr bwMode="gray">
          <a:xfrm>
            <a:off x="7034961" y="4573588"/>
            <a:ext cx="86126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>
            <p:custDataLst>
              <p:tags r:id="rId6"/>
            </p:custDataLst>
          </p:nvPr>
        </p:nvSpPr>
        <p:spPr bwMode="gray">
          <a:xfrm>
            <a:off x="6551895" y="4573588"/>
            <a:ext cx="47671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>
            <p:custDataLst>
              <p:tags r:id="rId7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>
            <p:custDataLst>
              <p:tags r:id="rId8"/>
            </p:custDataLst>
          </p:nvPr>
        </p:nvSpPr>
        <p:spPr bwMode="gray">
          <a:xfrm>
            <a:off x="7028609" y="4215607"/>
            <a:ext cx="867615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>
            <p:custDataLst>
              <p:tags r:id="rId9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>
            <p:custDataLst>
              <p:tags r:id="rId10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>
            <p:custDataLst>
              <p:tags r:id="rId11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>
            <p:custDataLst>
              <p:tags r:id="rId12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>
            <p:custDataLst>
              <p:tags r:id="rId13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>
            <p:custDataLst>
              <p:tags r:id="rId14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>
            <p:custDataLst>
              <p:tags r:id="rId15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>
            <p:custDataLst>
              <p:tags r:id="rId16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9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155" name="Straight Connector 154"/>
          <p:cNvCxnSpPr/>
          <p:nvPr>
            <p:custDataLst>
              <p:tags r:id="rId35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>
            <p:custDataLst>
              <p:tags r:id="rId36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>
            <p:custDataLst>
              <p:tags r:id="rId37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>
            <p:custDataLst>
              <p:tags r:id="rId38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>
            <p:custDataLst>
              <p:tags r:id="rId39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>
            <p:custDataLst>
              <p:tags r:id="rId40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>
            <p:custDataLst>
              <p:tags r:id="rId41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>
            <p:custDataLst>
              <p:tags r:id="rId42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>
            <p:custDataLst>
              <p:tags r:id="rId43"/>
            </p:custDataLst>
          </p:nvPr>
        </p:nvSpPr>
        <p:spPr bwMode="gray">
          <a:xfrm>
            <a:off x="7028609" y="3857625"/>
            <a:ext cx="261191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>
            <p:custDataLst>
              <p:tags r:id="rId44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>
            <p:custDataLst>
              <p:tags r:id="rId45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>
            <p:custDataLst>
              <p:tags r:id="rId46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>
            <p:custDataLst>
              <p:tags r:id="rId47"/>
            </p:custDataLst>
          </p:nvPr>
        </p:nvSpPr>
        <p:spPr bwMode="gray">
          <a:xfrm>
            <a:off x="5138738" y="3857625"/>
            <a:ext cx="1889872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>
            <p:custDataLst>
              <p:tags r:id="rId48"/>
            </p:custDataLst>
          </p:nvPr>
        </p:nvSpPr>
        <p:spPr bwMode="gray">
          <a:xfrm>
            <a:off x="2319339" y="3857625"/>
            <a:ext cx="1406524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>
            <p:custDataLst>
              <p:tags r:id="rId49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>
            <p:custDataLst>
              <p:tags r:id="rId50"/>
            </p:custDataLst>
          </p:nvPr>
        </p:nvSpPr>
        <p:spPr bwMode="gray">
          <a:xfrm>
            <a:off x="3725863" y="4214813"/>
            <a:ext cx="3302747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>
            <p:custDataLst>
              <p:tags r:id="rId51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>
            <p:custDataLst>
              <p:tags r:id="rId52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>
            <p:custDataLst>
              <p:tags r:id="rId53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>
            <p:custDataLst>
              <p:tags r:id="rId54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>
            <p:custDataLst>
              <p:tags r:id="rId55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>
            <p:custDataLst>
              <p:tags r:id="rId56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>
            <p:custDataLst>
              <p:tags r:id="rId57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>
            <p:custDataLst>
              <p:tags r:id="rId58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>
            <p:custDataLst>
              <p:tags r:id="rId59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>
            <p:custDataLst>
              <p:tags r:id="rId60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>
            <p:custDataLst>
              <p:tags r:id="rId61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>
            <p:custDataLst>
              <p:tags r:id="rId62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>
            <p:custDataLst>
              <p:tags r:id="rId63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>
            <p:custDataLst>
              <p:tags r:id="rId64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>
            <p:custDataLst>
              <p:tags r:id="rId65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>
            <p:custDataLst>
              <p:tags r:id="rId66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>
            <p:custDataLst>
              <p:tags r:id="rId67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>
            <p:custDataLst>
              <p:tags r:id="rId68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>
            <p:custDataLst>
              <p:tags r:id="rId69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>
            <p:custDataLst>
              <p:tags r:id="rId70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>
            <p:custDataLst>
              <p:tags r:id="rId71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ight Bracket 191"/>
          <p:cNvSpPr/>
          <p:nvPr>
            <p:custDataLst>
              <p:tags r:id="rId72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Isosceles Triangle 192"/>
          <p:cNvSpPr/>
          <p:nvPr>
            <p:custDataLst>
              <p:tags r:id="rId73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Isosceles Triangle 194"/>
          <p:cNvSpPr/>
          <p:nvPr>
            <p:custDataLst>
              <p:tags r:id="rId74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95"/>
          <p:cNvSpPr/>
          <p:nvPr>
            <p:custDataLst>
              <p:tags r:id="rId75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amond 197"/>
          <p:cNvSpPr/>
          <p:nvPr>
            <p:custDataLst>
              <p:tags r:id="rId76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Diamond 198"/>
          <p:cNvSpPr/>
          <p:nvPr>
            <p:custDataLst>
              <p:tags r:id="rId77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Diamond 199"/>
          <p:cNvSpPr/>
          <p:nvPr>
            <p:custDataLst>
              <p:tags r:id="rId78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/>
          <p:cNvSpPr/>
          <p:nvPr>
            <p:custDataLst>
              <p:tags r:id="rId79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Diamond 201"/>
          <p:cNvSpPr/>
          <p:nvPr>
            <p:custDataLst>
              <p:tags r:id="rId80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/>
          <p:cNvSpPr/>
          <p:nvPr>
            <p:custDataLst>
              <p:tags r:id="rId81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iamond 203"/>
          <p:cNvSpPr/>
          <p:nvPr>
            <p:custDataLst>
              <p:tags r:id="rId82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 Placeholder 2"/>
          <p:cNvSpPr>
            <a:spLocks noGrp="1"/>
          </p:cNvSpPr>
          <p:nvPr>
            <p:custDataLst>
              <p:tags r:id="rId83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06" name="Text Placeholder 2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07" name="Text Placeholder 2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9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211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212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3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21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20" name="Isosceles Triangle 219"/>
          <p:cNvSpPr/>
          <p:nvPr>
            <p:custDataLst>
              <p:tags r:id="rId94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>
            <p:custDataLst>
              <p:tags r:id="rId95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>
            <p:custDataLst>
              <p:tags r:id="rId96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>
            <p:custDataLst>
              <p:tags r:id="rId97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>
            <p:custDataLst>
              <p:tags r:id="rId98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>
            <p:custDataLst>
              <p:tags r:id="rId99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>
            <p:custDataLst>
              <p:tags r:id="rId100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>
            <p:custDataLst>
              <p:tags r:id="rId101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" name="Text Placeholder 2"/>
          <p:cNvSpPr>
            <a:spLocks noGrp="1"/>
          </p:cNvSpPr>
          <p:nvPr>
            <p:custDataLst>
              <p:tags r:id="rId102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97" name="Isosceles Triangle 196"/>
          <p:cNvSpPr/>
          <p:nvPr>
            <p:custDataLst>
              <p:tags r:id="rId103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>
            <p:custDataLst>
              <p:tags r:id="rId104"/>
            </p:custDataLst>
          </p:nvPr>
        </p:nvCxnSpPr>
        <p:spPr bwMode="gray">
          <a:xfrm>
            <a:off x="8445035" y="2824163"/>
            <a:ext cx="0" cy="3286125"/>
          </a:xfrm>
          <a:prstGeom prst="line">
            <a:avLst/>
          </a:prstGeom>
          <a:ln w="38100"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0" name="Text Placeholder 2"/>
          <p:cNvSpPr>
            <a:spLocks noGrp="1"/>
          </p:cNvSpPr>
          <p:nvPr>
            <p:custDataLst>
              <p:tags r:id="rId105"/>
            </p:custDataLst>
          </p:nvPr>
        </p:nvSpPr>
        <p:spPr bwMode="gray">
          <a:xfrm>
            <a:off x="8035925" y="6143717"/>
            <a:ext cx="862013" cy="587011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We</a:t>
            </a:r>
            <a:r>
              <a:rPr lang="cs-CZ" altLang="en-US" sz="1800" dirty="0" smtClean="0">
                <a:solidFill>
                  <a:schemeClr val="accent2"/>
                </a:solidFill>
              </a:rPr>
              <a:t> are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here</a:t>
            </a:r>
            <a:endParaRPr lang="en-US" sz="1800" dirty="0">
              <a:solidFill>
                <a:schemeClr val="accent2"/>
              </a:solidFill>
              <a:latin typeface="+mn-lt"/>
              <a:sym typeface="+mn-lt"/>
            </a:endParaRPr>
          </a:p>
        </p:txBody>
      </p:sp>
      <p:sp useBgFill="1">
        <p:nvSpPr>
          <p:cNvPr id="111" name="Text Placeholder 2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>
            <a:off x="7483054" y="63427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12" name="Isosceles Triangle 111"/>
          <p:cNvSpPr/>
          <p:nvPr>
            <p:custDataLst>
              <p:tags r:id="rId107"/>
            </p:custDataLst>
          </p:nvPr>
        </p:nvSpPr>
        <p:spPr bwMode="gray">
          <a:xfrm>
            <a:off x="860527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3" name="Text Placeholder 2"/>
          <p:cNvSpPr>
            <a:spLocks noGrp="1"/>
          </p:cNvSpPr>
          <p:nvPr>
            <p:custDataLst>
              <p:tags r:id="rId108"/>
            </p:custDataLst>
          </p:nvPr>
        </p:nvSpPr>
        <p:spPr bwMode="gray">
          <a:xfrm>
            <a:off x="8518059" y="5165725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000" dirty="0" smtClean="0">
                <a:latin typeface="+mn-lt"/>
                <a:sym typeface="+mn-lt"/>
              </a:rPr>
              <a:t>26. May 2017</a:t>
            </a:r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000" dirty="0" smtClean="0">
                <a:sym typeface="+mn-lt"/>
              </a:rPr>
              <a:t>Project </a:t>
            </a:r>
            <a:r>
              <a:rPr lang="cs-CZ" altLang="en-US" sz="1000" dirty="0" err="1" smtClean="0">
                <a:sym typeface="+mn-lt"/>
              </a:rPr>
              <a:t>formal</a:t>
            </a:r>
            <a:r>
              <a:rPr lang="cs-CZ" altLang="en-US" sz="1000" dirty="0" smtClean="0">
                <a:sym typeface="+mn-lt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sz="1000" dirty="0" err="1" smtClean="0">
                <a:sym typeface="+mn-lt"/>
              </a:rPr>
              <a:t>finish</a:t>
            </a:r>
            <a:endParaRPr lang="en-US" sz="1000" dirty="0">
              <a:sym typeface="+mn-lt"/>
            </a:endParaRPr>
          </a:p>
        </p:txBody>
      </p:sp>
      <p:cxnSp>
        <p:nvCxnSpPr>
          <p:cNvPr id="124" name="Straight Connector 123"/>
          <p:cNvCxnSpPr/>
          <p:nvPr>
            <p:custDataLst>
              <p:tags r:id="rId109"/>
            </p:custDataLst>
          </p:nvPr>
        </p:nvCxnSpPr>
        <p:spPr bwMode="gray">
          <a:xfrm>
            <a:off x="6631502" y="2824163"/>
            <a:ext cx="0" cy="3286125"/>
          </a:xfrm>
          <a:prstGeom prst="line">
            <a:avLst/>
          </a:prstGeom>
          <a:ln w="3810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Text Placeholder 2"/>
          <p:cNvSpPr>
            <a:spLocks noGrp="1"/>
          </p:cNvSpPr>
          <p:nvPr>
            <p:custDataLst>
              <p:tags r:id="rId110"/>
            </p:custDataLst>
          </p:nvPr>
        </p:nvSpPr>
        <p:spPr bwMode="gray">
          <a:xfrm>
            <a:off x="5928239" y="6143717"/>
            <a:ext cx="862013" cy="587011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200" dirty="0" smtClean="0">
                <a:solidFill>
                  <a:srgbClr val="FF0000"/>
                </a:solidFill>
              </a:rPr>
              <a:t>Risk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sz="1200" dirty="0" err="1" smtClean="0">
                <a:solidFill>
                  <a:srgbClr val="FF0000"/>
                </a:solidFill>
                <a:latin typeface="+mn-lt"/>
                <a:sym typeface="+mn-lt"/>
              </a:rPr>
              <a:t>triggered</a:t>
            </a:r>
            <a:endParaRPr lang="en-US" sz="1200" dirty="0">
              <a:solidFill>
                <a:srgbClr val="FF0000"/>
              </a:solidFill>
              <a:latin typeface="+mn-lt"/>
              <a:sym typeface="+mn-lt"/>
            </a:endParaRPr>
          </a:p>
        </p:txBody>
      </p:sp>
      <p:cxnSp>
        <p:nvCxnSpPr>
          <p:cNvPr id="126" name="Straight Connector 125"/>
          <p:cNvCxnSpPr/>
          <p:nvPr>
            <p:custDataLst>
              <p:tags r:id="rId111"/>
            </p:custDataLst>
          </p:nvPr>
        </p:nvCxnSpPr>
        <p:spPr bwMode="gray">
          <a:xfrm>
            <a:off x="7021513" y="2824163"/>
            <a:ext cx="0" cy="3286125"/>
          </a:xfrm>
          <a:prstGeom prst="line">
            <a:avLst/>
          </a:prstGeom>
          <a:ln w="38100">
            <a:solidFill>
              <a:schemeClr val="accent5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Placeholder 2"/>
          <p:cNvSpPr>
            <a:spLocks noGrp="1"/>
          </p:cNvSpPr>
          <p:nvPr>
            <p:custDataLst>
              <p:tags r:id="rId112"/>
            </p:custDataLst>
          </p:nvPr>
        </p:nvSpPr>
        <p:spPr bwMode="gray">
          <a:xfrm>
            <a:off x="6702425" y="6154919"/>
            <a:ext cx="862013" cy="587011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200" dirty="0" err="1" smtClean="0">
                <a:solidFill>
                  <a:schemeClr val="accent5"/>
                </a:solidFill>
              </a:rPr>
              <a:t>Mitigation</a:t>
            </a:r>
            <a:endParaRPr lang="en-US" sz="1200" dirty="0">
              <a:solidFill>
                <a:schemeClr val="accent5"/>
              </a:solidFill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8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1431700"/>
            <a:ext cx="7794000" cy="1087934"/>
          </a:xfrm>
        </p:spPr>
        <p:txBody>
          <a:bodyPr/>
          <a:lstStyle/>
          <a:p>
            <a:r>
              <a:rPr lang="cs-CZ" dirty="0" err="1" smtClean="0"/>
              <a:t>Critical</a:t>
            </a:r>
            <a:r>
              <a:rPr lang="cs-CZ" dirty="0" smtClean="0"/>
              <a:t> moment: </a:t>
            </a:r>
            <a:r>
              <a:rPr lang="cs-CZ" dirty="0" err="1" smtClean="0"/>
              <a:t>Development</a:t>
            </a:r>
            <a:r>
              <a:rPr lang="cs-CZ" dirty="0" smtClean="0"/>
              <a:t> stall</a:t>
            </a:r>
            <a:br>
              <a:rPr lang="cs-CZ" dirty="0" smtClean="0"/>
            </a:br>
            <a:r>
              <a:rPr lang="cs-CZ" dirty="0" smtClean="0"/>
              <a:t>&gt;Risk management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project</a:t>
            </a:r>
            <a:r>
              <a:rPr lang="cs-CZ" dirty="0" smtClean="0"/>
              <a:t> </a:t>
            </a:r>
            <a:r>
              <a:rPr lang="cs-CZ" dirty="0" err="1" smtClean="0"/>
              <a:t>sponsor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736600" y="4684848"/>
            <a:ext cx="3458882" cy="31597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375662"/>
            <a:ext cx="3314420" cy="397433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57" y="2375662"/>
            <a:ext cx="3204634" cy="3974338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Risk management </a:t>
            </a:r>
            <a:r>
              <a:rPr lang="cs-CZ" dirty="0" err="1" smtClean="0"/>
              <a:t>failed</a:t>
            </a:r>
            <a:r>
              <a:rPr lang="cs-CZ" dirty="0" smtClean="0"/>
              <a:t> &gt; </a:t>
            </a:r>
            <a:r>
              <a:rPr lang="cs-CZ" dirty="0" err="1" smtClean="0"/>
              <a:t>Change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scope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736600" y="3199938"/>
            <a:ext cx="3458882" cy="1800882"/>
            <a:chOff x="736600" y="2343967"/>
            <a:chExt cx="7556500" cy="3934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783"/>
            <a:stretch/>
          </p:blipFill>
          <p:spPr>
            <a:xfrm>
              <a:off x="892175" y="2343967"/>
              <a:ext cx="7197725" cy="3903890"/>
            </a:xfrm>
            <a:prstGeom prst="rect">
              <a:avLst/>
            </a:prstGeom>
            <a:ln>
              <a:solidFill>
                <a:schemeClr val="accent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736600" y="5588000"/>
              <a:ext cx="7556500" cy="69029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7" name="Rectangle 6"/>
          <p:cNvSpPr/>
          <p:nvPr/>
        </p:nvSpPr>
        <p:spPr>
          <a:xfrm>
            <a:off x="5020778" y="3091607"/>
            <a:ext cx="3754066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smtClean="0">
                <a:solidFill>
                  <a:schemeClr val="tx1"/>
                </a:solidFill>
              </a:rPr>
              <a:t>Project </a:t>
            </a:r>
            <a:r>
              <a:rPr lang="cs-CZ" sz="2400" dirty="0" err="1">
                <a:solidFill>
                  <a:schemeClr val="tx1"/>
                </a:solidFill>
              </a:rPr>
              <a:t>s</a:t>
            </a:r>
            <a:r>
              <a:rPr lang="cs-CZ" sz="2400" dirty="0" err="1" smtClean="0">
                <a:solidFill>
                  <a:schemeClr val="tx1"/>
                </a:solidFill>
              </a:rPr>
              <a:t>cope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change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 rot="16200000" flipV="1">
            <a:off x="3334870" y="4047566"/>
            <a:ext cx="2850776" cy="3227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00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Analytics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What</a:t>
            </a:r>
            <a:r>
              <a:rPr lang="cs-CZ" dirty="0"/>
              <a:t> are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doing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First</a:t>
            </a:r>
            <a:r>
              <a:rPr lang="cs-CZ" dirty="0"/>
              <a:t> step: </a:t>
            </a:r>
            <a:r>
              <a:rPr lang="cs-CZ" dirty="0" err="1"/>
              <a:t>Read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- </a:t>
            </a:r>
            <a:r>
              <a:rPr lang="cs-CZ" dirty="0" err="1"/>
              <a:t>success</a:t>
            </a:r>
            <a:endParaRPr lang="cs-CZ" dirty="0"/>
          </a:p>
          <a:p>
            <a:r>
              <a:rPr lang="cs-CZ" dirty="0"/>
              <a:t>Second step: </a:t>
            </a:r>
            <a:r>
              <a:rPr lang="cs-CZ" dirty="0" err="1"/>
              <a:t>Understand</a:t>
            </a:r>
            <a:r>
              <a:rPr lang="cs-CZ" dirty="0"/>
              <a:t> the </a:t>
            </a:r>
            <a:r>
              <a:rPr lang="cs-CZ" dirty="0" err="1"/>
              <a:t>documentation</a:t>
            </a:r>
            <a:r>
              <a:rPr lang="cs-CZ" dirty="0"/>
              <a:t> – </a:t>
            </a:r>
            <a:r>
              <a:rPr lang="cs-CZ" dirty="0" err="1"/>
              <a:t>failed</a:t>
            </a:r>
            <a:endParaRPr lang="cs-CZ" dirty="0"/>
          </a:p>
          <a:p>
            <a:r>
              <a:rPr lang="cs-CZ" dirty="0" err="1"/>
              <a:t>Third</a:t>
            </a:r>
            <a:r>
              <a:rPr lang="cs-CZ" dirty="0"/>
              <a:t> step: </a:t>
            </a:r>
            <a:r>
              <a:rPr lang="cs-CZ" dirty="0" err="1"/>
              <a:t>Ask</a:t>
            </a:r>
            <a:r>
              <a:rPr lang="cs-CZ" dirty="0"/>
              <a:t> </a:t>
            </a:r>
            <a:r>
              <a:rPr lang="cs-CZ" dirty="0" err="1"/>
              <a:t>Bestoun</a:t>
            </a:r>
            <a:r>
              <a:rPr lang="cs-CZ" dirty="0"/>
              <a:t> S. Ahmed - </a:t>
            </a:r>
            <a:r>
              <a:rPr lang="cs-CZ" dirty="0" err="1"/>
              <a:t>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4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Who</a:t>
            </a:r>
            <a:r>
              <a:rPr lang="cs-CZ" dirty="0" smtClean="0"/>
              <a:t> are </a:t>
            </a:r>
            <a:r>
              <a:rPr lang="cs-CZ" dirty="0" err="1" smtClean="0"/>
              <a:t>we</a:t>
            </a:r>
            <a:r>
              <a:rPr lang="cs-CZ" dirty="0" smtClean="0"/>
              <a:t>?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96118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000" y="1314588"/>
            <a:ext cx="7794000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- </a:t>
            </a:r>
            <a:r>
              <a:rPr lang="en-US" dirty="0"/>
              <a:t>Full Project View</a:t>
            </a:r>
            <a:endParaRPr lang="cs-CZ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80000" y="1775656"/>
            <a:ext cx="5292369" cy="4505022"/>
            <a:chOff x="2067308" y="2261068"/>
            <a:chExt cx="5292369" cy="450502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4946" y="2339430"/>
              <a:ext cx="5063229" cy="4426660"/>
            </a:xfrm>
            <a:prstGeom prst="rect">
              <a:avLst/>
            </a:prstGeom>
          </p:spPr>
        </p:pic>
        <p:sp>
          <p:nvSpPr>
            <p:cNvPr id="44" name="NumberBall"/>
            <p:cNvSpPr>
              <a:spLocks noChangeArrowheads="1"/>
            </p:cNvSpPr>
            <p:nvPr/>
          </p:nvSpPr>
          <p:spPr bwMode="gray">
            <a:xfrm>
              <a:off x="2067308" y="226106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5" name="NumberBall"/>
            <p:cNvSpPr>
              <a:spLocks noChangeArrowheads="1"/>
            </p:cNvSpPr>
            <p:nvPr/>
          </p:nvSpPr>
          <p:spPr bwMode="gray">
            <a:xfrm>
              <a:off x="7064402" y="226106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6" name="NumberBall"/>
            <p:cNvSpPr>
              <a:spLocks noChangeArrowheads="1"/>
            </p:cNvSpPr>
            <p:nvPr/>
          </p:nvSpPr>
          <p:spPr bwMode="gray">
            <a:xfrm>
              <a:off x="2343083" y="577471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7" name="NumberBall"/>
            <p:cNvSpPr>
              <a:spLocks noChangeArrowheads="1"/>
            </p:cNvSpPr>
            <p:nvPr/>
          </p:nvSpPr>
          <p:spPr bwMode="gray">
            <a:xfrm>
              <a:off x="2476931" y="2556344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</a:p>
          </p:txBody>
        </p:sp>
        <p:sp>
          <p:nvSpPr>
            <p:cNvPr id="48" name="NumberBall"/>
            <p:cNvSpPr>
              <a:spLocks noChangeArrowheads="1"/>
            </p:cNvSpPr>
            <p:nvPr/>
          </p:nvSpPr>
          <p:spPr bwMode="gray">
            <a:xfrm>
              <a:off x="6528327" y="235969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</a:p>
          </p:txBody>
        </p:sp>
        <p:sp>
          <p:nvSpPr>
            <p:cNvPr id="49" name="NumberBall"/>
            <p:cNvSpPr>
              <a:spLocks noChangeArrowheads="1"/>
            </p:cNvSpPr>
            <p:nvPr/>
          </p:nvSpPr>
          <p:spPr bwMode="gray">
            <a:xfrm>
              <a:off x="2766495" y="601420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</a:p>
          </p:txBody>
        </p:sp>
        <p:sp>
          <p:nvSpPr>
            <p:cNvPr id="50" name="NumberBall"/>
            <p:cNvSpPr>
              <a:spLocks noChangeArrowheads="1"/>
            </p:cNvSpPr>
            <p:nvPr/>
          </p:nvSpPr>
          <p:spPr bwMode="gray">
            <a:xfrm>
              <a:off x="3127206" y="2740296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</a:p>
          </p:txBody>
        </p:sp>
        <p:sp>
          <p:nvSpPr>
            <p:cNvPr id="51" name="NumberBall"/>
            <p:cNvSpPr>
              <a:spLocks noChangeArrowheads="1"/>
            </p:cNvSpPr>
            <p:nvPr/>
          </p:nvSpPr>
          <p:spPr bwMode="gray">
            <a:xfrm>
              <a:off x="6687625" y="30668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</a:p>
          </p:txBody>
        </p:sp>
        <p:sp>
          <p:nvSpPr>
            <p:cNvPr id="52" name="NumberBall"/>
            <p:cNvSpPr>
              <a:spLocks noChangeArrowheads="1"/>
            </p:cNvSpPr>
            <p:nvPr/>
          </p:nvSpPr>
          <p:spPr bwMode="gray">
            <a:xfrm>
              <a:off x="3613319" y="616183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</a:p>
          </p:txBody>
        </p:sp>
        <p:sp>
          <p:nvSpPr>
            <p:cNvPr id="53" name="NumberBall"/>
            <p:cNvSpPr>
              <a:spLocks noChangeArrowheads="1"/>
            </p:cNvSpPr>
            <p:nvPr/>
          </p:nvSpPr>
          <p:spPr bwMode="gray">
            <a:xfrm>
              <a:off x="4770042" y="330199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</a:p>
          </p:txBody>
        </p:sp>
        <p:sp>
          <p:nvSpPr>
            <p:cNvPr id="54" name="NumberBall"/>
            <p:cNvSpPr>
              <a:spLocks noChangeArrowheads="1"/>
            </p:cNvSpPr>
            <p:nvPr/>
          </p:nvSpPr>
          <p:spPr bwMode="gray">
            <a:xfrm>
              <a:off x="2362583" y="400084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</a:p>
          </p:txBody>
        </p:sp>
        <p:sp>
          <p:nvSpPr>
            <p:cNvPr id="55" name="NumberBall"/>
            <p:cNvSpPr>
              <a:spLocks noChangeArrowheads="1"/>
            </p:cNvSpPr>
            <p:nvPr/>
          </p:nvSpPr>
          <p:spPr bwMode="gray">
            <a:xfrm>
              <a:off x="3028519" y="362726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</a:p>
          </p:txBody>
        </p:sp>
        <p:sp>
          <p:nvSpPr>
            <p:cNvPr id="56" name="NumberBall"/>
            <p:cNvSpPr>
              <a:spLocks noChangeArrowheads="1"/>
            </p:cNvSpPr>
            <p:nvPr/>
          </p:nvSpPr>
          <p:spPr bwMode="gray">
            <a:xfrm>
              <a:off x="2618857" y="5142673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57" name="NumberBall"/>
            <p:cNvSpPr>
              <a:spLocks noChangeArrowheads="1"/>
            </p:cNvSpPr>
            <p:nvPr/>
          </p:nvSpPr>
          <p:spPr bwMode="gray">
            <a:xfrm>
              <a:off x="4829362" y="4912771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11166" y="3810704"/>
            <a:ext cx="1994931" cy="1976492"/>
            <a:chOff x="6561963" y="4296116"/>
            <a:chExt cx="1994931" cy="197649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561963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3145" y="4878880"/>
              <a:ext cx="415890" cy="36906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63145" y="5383143"/>
              <a:ext cx="415890" cy="369068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7064402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file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64402" y="529168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file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563145" y="5889514"/>
              <a:ext cx="404230" cy="220377"/>
            </a:xfrm>
            <a:prstGeom prst="straightConnector1">
              <a:avLst/>
            </a:prstGeom>
            <a:noFill/>
            <a:ln w="6350" cap="flat" cmpd="sng" algn="ctr">
              <a:solidFill>
                <a:srgbClr val="808080"/>
              </a:solidFill>
              <a:prstDash val="solid"/>
              <a:miter lim="800000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064402" y="572356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8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800000"/>
            <a:ext cx="7929776" cy="1087934"/>
          </a:xfrm>
        </p:spPr>
        <p:txBody>
          <a:bodyPr/>
          <a:lstStyle/>
          <a:p>
            <a:r>
              <a:rPr lang="cs-CZ" dirty="0" err="1"/>
              <a:t>Analysis</a:t>
            </a:r>
            <a:r>
              <a:rPr lang="cs-CZ" dirty="0"/>
              <a:t> –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don‘t</a:t>
            </a:r>
            <a:r>
              <a:rPr lang="cs-CZ" dirty="0"/>
              <a:t> </a:t>
            </a:r>
            <a:r>
              <a:rPr lang="cs-CZ" dirty="0" err="1"/>
              <a:t>want</a:t>
            </a:r>
            <a:r>
              <a:rPr lang="cs-CZ" dirty="0"/>
              <a:t> to </a:t>
            </a:r>
            <a:r>
              <a:rPr lang="cs-CZ" dirty="0" err="1"/>
              <a:t>reinvent</a:t>
            </a:r>
            <a:r>
              <a:rPr lang="cs-CZ" dirty="0"/>
              <a:t> </a:t>
            </a:r>
            <a:r>
              <a:rPr lang="cs-CZ" dirty="0" err="1"/>
              <a:t>wheels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200" dirty="0" err="1"/>
              <a:t>What</a:t>
            </a:r>
            <a:r>
              <a:rPr lang="cs-CZ" sz="3200" dirty="0"/>
              <a:t> </a:t>
            </a:r>
            <a:r>
              <a:rPr lang="cs-CZ" sz="3200" dirty="0" err="1"/>
              <a:t>modules</a:t>
            </a:r>
            <a:r>
              <a:rPr lang="cs-CZ" sz="3200" dirty="0"/>
              <a:t> </a:t>
            </a:r>
            <a:r>
              <a:rPr lang="cs-CZ" sz="3200" dirty="0" err="1"/>
              <a:t>can</a:t>
            </a:r>
            <a:r>
              <a:rPr lang="cs-CZ" sz="3200" dirty="0"/>
              <a:t> </a:t>
            </a:r>
            <a:r>
              <a:rPr lang="cs-CZ" sz="3200" dirty="0" err="1"/>
              <a:t>we</a:t>
            </a:r>
            <a:r>
              <a:rPr lang="cs-CZ" sz="3200" dirty="0"/>
              <a:t> run in C++? </a:t>
            </a:r>
            <a:r>
              <a:rPr lang="cs-CZ" sz="3200" dirty="0" smtClean="0"/>
              <a:t/>
            </a:r>
            <a:br>
              <a:rPr lang="cs-CZ" sz="3200" dirty="0" smtClean="0"/>
            </a:br>
            <a:r>
              <a:rPr lang="cs-CZ" sz="3200" dirty="0" smtClean="0"/>
              <a:t>– </a:t>
            </a:r>
            <a:r>
              <a:rPr lang="cs-CZ" sz="3200" dirty="0" err="1"/>
              <a:t>None</a:t>
            </a:r>
            <a:endParaRPr lang="cs-CZ" sz="3200" dirty="0"/>
          </a:p>
          <a:p>
            <a:r>
              <a:rPr lang="cs-CZ" sz="3200" dirty="0"/>
              <a:t>Are </a:t>
            </a:r>
            <a:r>
              <a:rPr lang="cs-CZ" sz="3200" dirty="0" err="1"/>
              <a:t>there</a:t>
            </a:r>
            <a:r>
              <a:rPr lang="cs-CZ" sz="3200" dirty="0"/>
              <a:t> </a:t>
            </a:r>
            <a:r>
              <a:rPr lang="cs-CZ" sz="3200" dirty="0" err="1"/>
              <a:t>modules</a:t>
            </a:r>
            <a:r>
              <a:rPr lang="cs-CZ" sz="3200" dirty="0"/>
              <a:t> in Java </a:t>
            </a:r>
            <a:r>
              <a:rPr lang="cs-CZ" sz="3200" dirty="0" err="1"/>
              <a:t>we</a:t>
            </a:r>
            <a:r>
              <a:rPr lang="cs-CZ" sz="3200" dirty="0"/>
              <a:t> </a:t>
            </a:r>
            <a:r>
              <a:rPr lang="cs-CZ" sz="3200" dirty="0" err="1"/>
              <a:t>can</a:t>
            </a:r>
            <a:r>
              <a:rPr lang="cs-CZ" sz="3200" dirty="0"/>
              <a:t> use? – </a:t>
            </a:r>
            <a:r>
              <a:rPr lang="cs-CZ" sz="3200" dirty="0" err="1"/>
              <a:t>Yes</a:t>
            </a:r>
            <a:r>
              <a:rPr lang="cs-CZ" sz="3200" dirty="0"/>
              <a:t>, SAT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2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9938" y="1331725"/>
            <a:ext cx="7794000" cy="1087934"/>
          </a:xfrm>
        </p:spPr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58" name="TextovéPole 57"/>
          <p:cNvSpPr txBox="1"/>
          <p:nvPr/>
        </p:nvSpPr>
        <p:spPr>
          <a:xfrm>
            <a:off x="574026" y="1875691"/>
            <a:ext cx="793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 </a:t>
            </a:r>
            <a:r>
              <a:rPr lang="cs-CZ" dirty="0" err="1" smtClean="0"/>
              <a:t>Starting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package</a:t>
            </a:r>
            <a:r>
              <a:rPr lang="cs-CZ" dirty="0" smtClean="0"/>
              <a:t> </a:t>
            </a:r>
            <a:r>
              <a:rPr lang="cs-CZ" dirty="0" err="1" smtClean="0"/>
              <a:t>with</a:t>
            </a:r>
            <a:r>
              <a:rPr lang="cs-CZ" dirty="0" smtClean="0"/>
              <a:t> least </a:t>
            </a:r>
            <a:r>
              <a:rPr lang="cs-CZ" dirty="0" err="1" smtClean="0"/>
              <a:t>dependencies</a:t>
            </a:r>
            <a:endParaRPr lang="cs-CZ" dirty="0" smtClean="0"/>
          </a:p>
          <a:p>
            <a:pPr marL="285750" indent="-285750">
              <a:buFont typeface="Wingdings" pitchFamily="2" charset="2"/>
              <a:buChar char="q"/>
            </a:pPr>
            <a:endParaRPr lang="cs-CZ" dirty="0"/>
          </a:p>
        </p:txBody>
      </p:sp>
      <p:sp>
        <p:nvSpPr>
          <p:cNvPr id="64" name="NumberBall"/>
          <p:cNvSpPr>
            <a:spLocks noChangeArrowheads="1"/>
          </p:cNvSpPr>
          <p:nvPr/>
        </p:nvSpPr>
        <p:spPr bwMode="gray">
          <a:xfrm>
            <a:off x="2690774" y="512126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5" name="NumberBall"/>
          <p:cNvSpPr>
            <a:spLocks noChangeArrowheads="1"/>
          </p:cNvSpPr>
          <p:nvPr/>
        </p:nvSpPr>
        <p:spPr bwMode="gray">
          <a:xfrm>
            <a:off x="871834" y="577724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6" name="NumberBall"/>
          <p:cNvSpPr>
            <a:spLocks noChangeArrowheads="1"/>
          </p:cNvSpPr>
          <p:nvPr/>
        </p:nvSpPr>
        <p:spPr bwMode="gray">
          <a:xfrm>
            <a:off x="4827256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7" name="NumberBall"/>
          <p:cNvSpPr>
            <a:spLocks noChangeArrowheads="1"/>
          </p:cNvSpPr>
          <p:nvPr/>
        </p:nvSpPr>
        <p:spPr bwMode="gray">
          <a:xfrm>
            <a:off x="6982899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8" name="NumberBall"/>
          <p:cNvSpPr>
            <a:spLocks noChangeArrowheads="1"/>
          </p:cNvSpPr>
          <p:nvPr/>
        </p:nvSpPr>
        <p:spPr bwMode="gray">
          <a:xfrm>
            <a:off x="6982898" y="3827148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9" name="NumberBall"/>
          <p:cNvSpPr>
            <a:spLocks noChangeArrowheads="1"/>
          </p:cNvSpPr>
          <p:nvPr/>
        </p:nvSpPr>
        <p:spPr bwMode="gray">
          <a:xfrm>
            <a:off x="6702554" y="3077305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</a:p>
        </p:txBody>
      </p:sp>
      <p:sp>
        <p:nvSpPr>
          <p:cNvPr id="70" name="NumberBall"/>
          <p:cNvSpPr>
            <a:spLocks noChangeArrowheads="1"/>
          </p:cNvSpPr>
          <p:nvPr/>
        </p:nvSpPr>
        <p:spPr bwMode="gray">
          <a:xfrm>
            <a:off x="4805367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71" name="NumberBall"/>
          <p:cNvSpPr>
            <a:spLocks noChangeArrowheads="1"/>
          </p:cNvSpPr>
          <p:nvPr/>
        </p:nvSpPr>
        <p:spPr bwMode="gray">
          <a:xfrm>
            <a:off x="4535489" y="307730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84" name="NumberBall"/>
          <p:cNvSpPr>
            <a:spLocks noChangeArrowheads="1"/>
          </p:cNvSpPr>
          <p:nvPr/>
        </p:nvSpPr>
        <p:spPr bwMode="gray">
          <a:xfrm>
            <a:off x="2679051" y="4469157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5" name="NumberBall"/>
          <p:cNvSpPr>
            <a:spLocks noChangeArrowheads="1"/>
          </p:cNvSpPr>
          <p:nvPr/>
        </p:nvSpPr>
        <p:spPr bwMode="gray">
          <a:xfrm>
            <a:off x="2693720" y="3822386"/>
            <a:ext cx="295275" cy="295275"/>
          </a:xfrm>
          <a:prstGeom prst="ellipse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9" name="NumberBall"/>
          <p:cNvSpPr>
            <a:spLocks noChangeArrowheads="1"/>
          </p:cNvSpPr>
          <p:nvPr/>
        </p:nvSpPr>
        <p:spPr bwMode="gray">
          <a:xfrm>
            <a:off x="871834" y="510794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0" name="NumberBall"/>
          <p:cNvSpPr>
            <a:spLocks noChangeArrowheads="1"/>
          </p:cNvSpPr>
          <p:nvPr/>
        </p:nvSpPr>
        <p:spPr bwMode="gray">
          <a:xfrm>
            <a:off x="867071" y="3811326"/>
            <a:ext cx="295275" cy="295275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1" name="NumberBall"/>
          <p:cNvSpPr>
            <a:spLocks noChangeArrowheads="1"/>
          </p:cNvSpPr>
          <p:nvPr/>
        </p:nvSpPr>
        <p:spPr bwMode="gray">
          <a:xfrm>
            <a:off x="867072" y="4469157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92" name="NumberBall"/>
          <p:cNvSpPr>
            <a:spLocks noChangeArrowheads="1"/>
          </p:cNvSpPr>
          <p:nvPr/>
        </p:nvSpPr>
        <p:spPr bwMode="gray">
          <a:xfrm>
            <a:off x="571796" y="3077306"/>
            <a:ext cx="295275" cy="29527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44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4" grpId="0" animBg="1"/>
      <p:bldP spid="85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View</a:t>
            </a:r>
            <a:r>
              <a:rPr lang="cs-CZ" dirty="0"/>
              <a:t>: </a:t>
            </a:r>
            <a:r>
              <a:rPr lang="cs-CZ" dirty="0" err="1"/>
              <a:t>Starting</a:t>
            </a:r>
            <a:r>
              <a:rPr lang="cs-CZ" dirty="0"/>
              <a:t> point</a:t>
            </a:r>
            <a:br>
              <a:rPr lang="cs-CZ" dirty="0"/>
            </a:b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9298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View</a:t>
            </a:r>
            <a:r>
              <a:rPr lang="cs-CZ" dirty="0"/>
              <a:t>: </a:t>
            </a:r>
            <a:r>
              <a:rPr lang="cs-CZ" dirty="0" smtClean="0"/>
              <a:t>16.3.2017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6589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20.4.2017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9790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4.5.2017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4744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7373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plan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2" y="2709862"/>
            <a:ext cx="7860990" cy="32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99" y="3113833"/>
            <a:ext cx="7490431" cy="2076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667018" y="2569866"/>
            <a:ext cx="5240117" cy="1087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Dr. </a:t>
            </a:r>
            <a:r>
              <a:rPr lang="cs-CZ" sz="2000" i="1" dirty="0" err="1" smtClean="0">
                <a:solidFill>
                  <a:schemeClr val="bg2">
                    <a:lumMod val="25000"/>
                  </a:schemeClr>
                </a:solidFill>
              </a:rPr>
              <a:t>Bestoun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 S. Ahmed 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  <a:latin typeface="Wingdings 3" panose="05040102010807070707" pitchFamily="18" charset="2"/>
                <a:sym typeface="Wingdings 3" panose="05040102010807070707" pitchFamily="18" charset="2"/>
              </a:rPr>
              <a:t></a:t>
            </a:r>
            <a:endParaRPr lang="cs-CZ" sz="20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plan</a:t>
            </a:r>
            <a:r>
              <a:rPr lang="cs-CZ" dirty="0" smtClean="0"/>
              <a:t> </a:t>
            </a:r>
            <a:r>
              <a:rPr lang="cs-CZ" smtClean="0"/>
              <a:t>- reality: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1"/>
              </p:ext>
            </p:extLst>
          </p:nvPr>
        </p:nvGraphicFramePr>
        <p:xfrm>
          <a:off x="723902" y="2887934"/>
          <a:ext cx="7794620" cy="3142627"/>
        </p:xfrm>
        <a:graphic>
          <a:graphicData uri="http://schemas.openxmlformats.org/drawingml/2006/table">
            <a:tbl>
              <a:tblPr/>
              <a:tblGrid>
                <a:gridCol w="677354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485268"/>
                <a:gridCol w="2264586"/>
              </a:tblGrid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→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582" marR="7582" marT="75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Responsible</a:t>
                      </a:r>
                    </a:p>
                  </a:txBody>
                  <a:tcPr marL="7582" marR="7582" marT="75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229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 ↓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80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 needed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Löffler, Jan Kohout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Miroslav Rudišin, Kryštof Sýkora, 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Utility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overdue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 Kohout, David Löffler, 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posix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Löffler, 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Löffler, Miroslav Rudišin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Filter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Annealing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Heuristic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Yevgeniya Chekh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711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Goal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80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 needed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 by 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Bookkeeping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Yevgeniya Chekh, 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46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sat/minisat 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80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Annealing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 be replaced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David Löffler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229"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 search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2" marR="7582" marT="7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 Kohout</a:t>
                      </a:r>
                    </a:p>
                  </a:txBody>
                  <a:tcPr marL="7582" marR="7582" marT="75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Deep</a:t>
            </a:r>
            <a:r>
              <a:rPr lang="cs-CZ" dirty="0" smtClean="0">
                <a:solidFill>
                  <a:schemeClr val="bg1"/>
                </a:solidFill>
              </a:rPr>
              <a:t> Dive: </a:t>
            </a:r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Testing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080000" y="2664848"/>
            <a:ext cx="7794000" cy="3708000"/>
          </a:xfrm>
        </p:spPr>
        <p:txBody>
          <a:bodyPr anchor="t">
            <a:normAutofit fontScale="92500" lnSpcReduction="20000"/>
          </a:bodyPr>
          <a:lstStyle/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cs-CZ" dirty="0" smtClean="0"/>
              <a:t>I</a:t>
            </a:r>
            <a:r>
              <a:rPr lang="en-US" dirty="0" err="1" smtClean="0"/>
              <a:t>nput</a:t>
            </a:r>
            <a:r>
              <a:rPr lang="en-US" dirty="0" smtClean="0"/>
              <a:t> </a:t>
            </a:r>
            <a:r>
              <a:rPr lang="en-US" dirty="0"/>
              <a:t>x output comparison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Unit testing for development support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b="1" dirty="0"/>
              <a:t>Complications: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Could not build system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dirty="0"/>
              <a:t>Unable to test beyond a certain degree of focus</a:t>
            </a:r>
          </a:p>
          <a:p>
            <a:pPr lvl="0" algn="l">
              <a:lnSpc>
                <a:spcPct val="120000"/>
              </a:lnSpc>
              <a:buSzPct val="45000"/>
              <a:buFont typeface="StarSymbol"/>
              <a:buChar char="●"/>
            </a:pPr>
            <a:r>
              <a:rPr lang="en-US" b="1" dirty="0"/>
              <a:t>Further testing and strategies</a:t>
            </a:r>
          </a:p>
          <a:p>
            <a:pPr marL="0" lv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Unit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overview</a:t>
            </a:r>
            <a:r>
              <a:rPr lang="cs-CZ" dirty="0" smtClean="0"/>
              <a:t> (4.5. 2017)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409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Final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individual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reviews</a:t>
            </a:r>
            <a:r>
              <a:rPr lang="cs-CZ" dirty="0" smtClean="0">
                <a:solidFill>
                  <a:schemeClr val="bg1"/>
                </a:solidFill>
              </a:rPr>
              <a:t>, </a:t>
            </a:r>
            <a:r>
              <a:rPr lang="cs-CZ" dirty="0" err="1" smtClean="0">
                <a:solidFill>
                  <a:schemeClr val="bg1"/>
                </a:solidFill>
              </a:rPr>
              <a:t>Lessons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learned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Marek Szeles 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3334871"/>
            <a:ext cx="8163952" cy="30793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3043755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32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Ho Minh Thanh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3776197"/>
            <a:ext cx="8163952" cy="26380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3485083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4"/>
            <a:ext cx="8163952" cy="5459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57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David </a:t>
            </a:r>
            <a:r>
              <a:rPr lang="cs-CZ" dirty="0" err="1" smtClean="0"/>
              <a:t>Löffler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4267200"/>
            <a:ext cx="8163952" cy="21470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4023712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4"/>
            <a:ext cx="8163952" cy="10490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384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Kryštof Sýkora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4787900"/>
            <a:ext cx="8163952" cy="16263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4496785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4"/>
            <a:ext cx="8163952" cy="14808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6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Miroslav </a:t>
            </a:r>
            <a:r>
              <a:rPr lang="cs-CZ" dirty="0" err="1" smtClean="0"/>
              <a:t>Rudišin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5342856"/>
            <a:ext cx="8163952" cy="10713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5013641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3"/>
            <a:ext cx="8163952" cy="19128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92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667018" y="2569866"/>
            <a:ext cx="5240117" cy="1087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2800" baseline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Dr. </a:t>
            </a:r>
            <a:r>
              <a:rPr lang="cs-CZ" sz="2000" i="1" dirty="0" err="1" smtClean="0">
                <a:solidFill>
                  <a:schemeClr val="bg2">
                    <a:lumMod val="25000"/>
                  </a:schemeClr>
                </a:solidFill>
              </a:rPr>
              <a:t>Bestoun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</a:rPr>
              <a:t> S. Ahmed </a:t>
            </a:r>
            <a:r>
              <a:rPr lang="cs-CZ" sz="2000" i="1" dirty="0" smtClean="0">
                <a:solidFill>
                  <a:schemeClr val="bg2">
                    <a:lumMod val="25000"/>
                  </a:schemeClr>
                </a:solidFill>
                <a:latin typeface="Wingdings 3" panose="05040102010807070707" pitchFamily="18" charset="2"/>
                <a:sym typeface="Wingdings 3" panose="05040102010807070707" pitchFamily="18" charset="2"/>
              </a:rPr>
              <a:t></a:t>
            </a:r>
            <a:endParaRPr lang="cs-CZ" sz="20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5" y="3118265"/>
            <a:ext cx="7258050" cy="2809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Jan Kohout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5715000"/>
            <a:ext cx="8163952" cy="69924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5449285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/>
          <p:cNvSpPr/>
          <p:nvPr/>
        </p:nvSpPr>
        <p:spPr>
          <a:xfrm>
            <a:off x="455613" y="2887933"/>
            <a:ext cx="8163952" cy="24549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06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evaluation</a:t>
            </a:r>
            <a:r>
              <a:rPr lang="cs-CZ" dirty="0" smtClean="0"/>
              <a:t>: </a:t>
            </a:r>
            <a:r>
              <a:rPr lang="cs-CZ" dirty="0" err="1" smtClean="0"/>
              <a:t>Yevgeniya</a:t>
            </a:r>
            <a:r>
              <a:rPr lang="cs-CZ" dirty="0" smtClean="0"/>
              <a:t> </a:t>
            </a:r>
            <a:r>
              <a:rPr lang="cs-CZ" dirty="0" err="1" smtClean="0"/>
              <a:t>Chekh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5613" y="2887934"/>
            <a:ext cx="8163952" cy="30793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Isosceles Triangle 6"/>
          <p:cNvSpPr/>
          <p:nvPr/>
        </p:nvSpPr>
        <p:spPr>
          <a:xfrm rot="16200000" flipV="1">
            <a:off x="134052" y="6013130"/>
            <a:ext cx="441327" cy="1409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66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Lessons</a:t>
            </a:r>
            <a:r>
              <a:rPr lang="cs-CZ" dirty="0" smtClean="0"/>
              <a:t> </a:t>
            </a:r>
            <a:r>
              <a:rPr lang="cs-CZ" dirty="0" err="1" smtClean="0"/>
              <a:t>learned</a:t>
            </a:r>
            <a:endParaRPr lang="cs-CZ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4708" y="4056641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sz="2000" b="1" dirty="0" err="1" smtClean="0"/>
              <a:t>Even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the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best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analysis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sometimes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is</a:t>
            </a:r>
            <a:r>
              <a:rPr lang="cs-CZ" sz="2000" b="1" dirty="0" smtClean="0"/>
              <a:t> not </a:t>
            </a:r>
            <a:r>
              <a:rPr lang="cs-CZ" sz="2000" b="1" dirty="0" err="1" smtClean="0"/>
              <a:t>good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enough</a:t>
            </a:r>
            <a:endParaRPr lang="en-US" sz="2000" b="1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145578" y="4056641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031630" y="4323119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011251" y="4392631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144708" y="4865711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b="1" dirty="0" err="1" smtClean="0"/>
              <a:t>Even</a:t>
            </a:r>
            <a:r>
              <a:rPr lang="cs-CZ" b="1" dirty="0" smtClean="0"/>
              <a:t> </a:t>
            </a:r>
            <a:r>
              <a:rPr lang="cs-CZ" b="1" dirty="0" err="1" smtClean="0"/>
              <a:t>the</a:t>
            </a:r>
            <a:r>
              <a:rPr lang="cs-CZ" b="1" dirty="0" smtClean="0"/>
              <a:t> </a:t>
            </a:r>
            <a:r>
              <a:rPr lang="cs-CZ" b="1" dirty="0" err="1" smtClean="0"/>
              <a:t>best</a:t>
            </a:r>
            <a:r>
              <a:rPr lang="cs-CZ" b="1" dirty="0" smtClean="0"/>
              <a:t> risk management </a:t>
            </a:r>
            <a:r>
              <a:rPr lang="cs-CZ" b="1" dirty="0" err="1" smtClean="0"/>
              <a:t>sometimes</a:t>
            </a:r>
            <a:r>
              <a:rPr lang="cs-CZ" b="1" dirty="0" smtClean="0"/>
              <a:t> </a:t>
            </a:r>
            <a:r>
              <a:rPr lang="cs-CZ" b="1" dirty="0" err="1" smtClean="0"/>
              <a:t>does</a:t>
            </a:r>
            <a:r>
              <a:rPr lang="cs-CZ" b="1" dirty="0" smtClean="0"/>
              <a:t> not </a:t>
            </a:r>
            <a:r>
              <a:rPr lang="cs-CZ" b="1" dirty="0" err="1" smtClean="0"/>
              <a:t>help</a:t>
            </a:r>
            <a:endParaRPr lang="en-US" b="1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145578" y="4865711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031630" y="5132189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011251" y="5201701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144708" y="2452737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sz="2000" b="1" dirty="0" err="1" smtClean="0"/>
              <a:t>Communication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is</a:t>
            </a:r>
            <a:r>
              <a:rPr lang="cs-CZ" sz="2000" b="1" dirty="0" smtClean="0"/>
              <a:t> </a:t>
            </a:r>
            <a:r>
              <a:rPr lang="cs-CZ" sz="2000" b="1" dirty="0" err="1" smtClean="0"/>
              <a:t>key</a:t>
            </a:r>
            <a:endParaRPr lang="en-US" sz="2000" b="1" dirty="0"/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145578" y="2452737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1031630" y="2719215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11251" y="2788727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144708" y="3261807"/>
            <a:ext cx="7589591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b="1" dirty="0" err="1" smtClean="0"/>
              <a:t>Change</a:t>
            </a:r>
            <a:r>
              <a:rPr lang="cs-CZ" b="1" dirty="0" smtClean="0"/>
              <a:t> </a:t>
            </a:r>
            <a:r>
              <a:rPr lang="cs-CZ" b="1" dirty="0" err="1" smtClean="0"/>
              <a:t>requests</a:t>
            </a:r>
            <a:r>
              <a:rPr lang="cs-CZ" b="1" dirty="0" smtClean="0"/>
              <a:t> by </a:t>
            </a:r>
            <a:r>
              <a:rPr lang="cs-CZ" b="1" dirty="0" err="1" smtClean="0"/>
              <a:t>client</a:t>
            </a:r>
            <a:r>
              <a:rPr lang="cs-CZ" b="1" dirty="0" smtClean="0"/>
              <a:t> are </a:t>
            </a:r>
            <a:r>
              <a:rPr lang="cs-CZ" b="1" dirty="0" err="1" smtClean="0"/>
              <a:t>chaotic</a:t>
            </a:r>
            <a:r>
              <a:rPr lang="cs-CZ" b="1" dirty="0" smtClean="0"/>
              <a:t> &gt; </a:t>
            </a:r>
            <a:r>
              <a:rPr lang="cs-CZ" b="1" dirty="0" err="1" smtClean="0"/>
              <a:t>gotta</a:t>
            </a:r>
            <a:r>
              <a:rPr lang="cs-CZ" b="1" dirty="0" smtClean="0"/>
              <a:t> </a:t>
            </a:r>
            <a:r>
              <a:rPr lang="cs-CZ" b="1" dirty="0" err="1" smtClean="0"/>
              <a:t>own</a:t>
            </a:r>
            <a:r>
              <a:rPr lang="cs-CZ" b="1" dirty="0" smtClean="0"/>
              <a:t> </a:t>
            </a:r>
            <a:r>
              <a:rPr lang="cs-CZ" b="1" dirty="0" err="1" smtClean="0"/>
              <a:t>the</a:t>
            </a:r>
            <a:r>
              <a:rPr lang="cs-CZ" b="1" dirty="0" smtClean="0"/>
              <a:t> </a:t>
            </a:r>
            <a:r>
              <a:rPr lang="cs-CZ" b="1" dirty="0" err="1" smtClean="0"/>
              <a:t>problem</a:t>
            </a:r>
            <a:endParaRPr lang="en-US" b="1" dirty="0"/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1145578" y="3261807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031630" y="3528285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1011251" y="3597797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144708" y="5674780"/>
            <a:ext cx="7859592" cy="417710"/>
          </a:xfrm>
          <a:prstGeom prst="rect">
            <a:avLst/>
          </a:prstGeom>
          <a:gradFill>
            <a:gsLst>
              <a:gs pos="20000">
                <a:schemeClr val="bg2"/>
              </a:gs>
              <a:gs pos="100000">
                <a:schemeClr val="bg1"/>
              </a:gs>
            </a:gsLst>
            <a:lin ang="0" scaled="0"/>
          </a:gra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504000" tIns="91440" rIns="180000" bIns="91440" anchor="ctr"/>
          <a:lstStyle/>
          <a:p>
            <a:r>
              <a:rPr lang="cs-CZ" b="1" dirty="0" err="1" smtClean="0"/>
              <a:t>It</a:t>
            </a:r>
            <a:r>
              <a:rPr lang="cs-CZ" b="1" dirty="0" smtClean="0"/>
              <a:t> </a:t>
            </a:r>
            <a:r>
              <a:rPr lang="cs-CZ" b="1" dirty="0" err="1" smtClean="0"/>
              <a:t>helps</a:t>
            </a:r>
            <a:r>
              <a:rPr lang="cs-CZ" b="1" dirty="0" smtClean="0"/>
              <a:t> to </a:t>
            </a:r>
            <a:r>
              <a:rPr lang="cs-CZ" b="1" dirty="0" err="1" smtClean="0"/>
              <a:t>have</a:t>
            </a:r>
            <a:r>
              <a:rPr lang="cs-CZ" b="1" dirty="0" smtClean="0"/>
              <a:t> </a:t>
            </a:r>
            <a:r>
              <a:rPr lang="cs-CZ" b="1" dirty="0" err="1" smtClean="0"/>
              <a:t>someone</a:t>
            </a:r>
            <a:r>
              <a:rPr lang="cs-CZ" b="1" dirty="0" smtClean="0"/>
              <a:t> </a:t>
            </a:r>
            <a:r>
              <a:rPr lang="cs-CZ" b="1" dirty="0" err="1" smtClean="0"/>
              <a:t>dedicated</a:t>
            </a:r>
            <a:r>
              <a:rPr lang="cs-CZ" b="1" dirty="0" smtClean="0"/>
              <a:t> to </a:t>
            </a:r>
            <a:r>
              <a:rPr lang="cs-CZ" b="1" dirty="0" err="1" smtClean="0"/>
              <a:t>information</a:t>
            </a:r>
            <a:r>
              <a:rPr lang="cs-CZ" b="1" dirty="0" smtClean="0"/>
              <a:t> management</a:t>
            </a:r>
            <a:endParaRPr lang="en-US" b="1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1145578" y="5674780"/>
            <a:ext cx="314080" cy="26647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1031630" y="5941258"/>
            <a:ext cx="428028" cy="417711"/>
          </a:xfrm>
          <a:custGeom>
            <a:avLst/>
            <a:gdLst/>
            <a:ahLst/>
            <a:cxnLst>
              <a:cxn ang="0">
                <a:pos x="1310" y="0"/>
              </a:cxn>
              <a:cxn ang="0">
                <a:pos x="1310" y="459"/>
              </a:cxn>
              <a:cxn ang="0">
                <a:pos x="0" y="460"/>
              </a:cxn>
              <a:cxn ang="0">
                <a:pos x="1" y="0"/>
              </a:cxn>
              <a:cxn ang="0">
                <a:pos x="1310" y="0"/>
              </a:cxn>
            </a:cxnLst>
            <a:rect l="0" t="0" r="r" b="b"/>
            <a:pathLst>
              <a:path w="1310" h="460">
                <a:moveTo>
                  <a:pt x="1310" y="0"/>
                </a:moveTo>
                <a:lnTo>
                  <a:pt x="1310" y="459"/>
                </a:lnTo>
                <a:lnTo>
                  <a:pt x="0" y="460"/>
                </a:lnTo>
                <a:lnTo>
                  <a:pt x="1" y="0"/>
                </a:lnTo>
                <a:lnTo>
                  <a:pt x="1310" y="0"/>
                </a:lnTo>
                <a:close/>
              </a:path>
            </a:pathLst>
          </a:custGeom>
          <a:solidFill>
            <a:srgbClr val="4472C4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1011251" y="6010770"/>
            <a:ext cx="284148" cy="278686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4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Points</a:t>
            </a:r>
            <a:r>
              <a:rPr lang="cs-CZ" dirty="0" smtClean="0"/>
              <a:t> </a:t>
            </a:r>
            <a:r>
              <a:rPr lang="cs-CZ" dirty="0" err="1" smtClean="0"/>
              <a:t>distribution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86837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600" b="1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Points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9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Otázky, návrhy…</a:t>
            </a:r>
            <a:endParaRPr lang="cs-CZ" dirty="0"/>
          </a:p>
        </p:txBody>
      </p:sp>
      <p:grpSp>
        <p:nvGrpSpPr>
          <p:cNvPr id="5" name="Group 13"/>
          <p:cNvGrpSpPr/>
          <p:nvPr/>
        </p:nvGrpSpPr>
        <p:grpSpPr>
          <a:xfrm>
            <a:off x="0" y="1567871"/>
            <a:ext cx="8440615" cy="4590933"/>
            <a:chOff x="0" y="1123949"/>
            <a:chExt cx="9906000" cy="5262337"/>
          </a:xfrm>
        </p:grpSpPr>
        <p:pic>
          <p:nvPicPr>
            <p:cNvPr id="6" name="Picture 5" descr="Fotolia_45830571_L.jp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0100"/>
                      </a14:imgEffect>
                      <a14:imgEffect>
                        <a14:saturation sat="42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277" y="1230923"/>
              <a:ext cx="9146151" cy="51553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23949"/>
              <a:ext cx="9906000" cy="12477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de-DE" sz="129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0" y="5400674"/>
              <a:ext cx="9906000" cy="985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de-DE" sz="129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6200000" flipV="1">
              <a:off x="6673611" y="3655680"/>
              <a:ext cx="4475599" cy="985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83077" bIns="83077" rtlCol="0" anchor="ctr" anchorCtr="0"/>
            <a:lstStyle/>
            <a:p>
              <a:pPr algn="ctr"/>
              <a:endParaRPr lang="de-DE" sz="1292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4610" y="1480508"/>
            <a:ext cx="8095887" cy="2878111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3077" bIns="83077" rtlCol="0" anchor="ctr" anchorCtr="0"/>
          <a:lstStyle/>
          <a:p>
            <a:pPr algn="ctr"/>
            <a:r>
              <a:rPr lang="cs-CZ" sz="3692" dirty="0" err="1" smtClean="0">
                <a:solidFill>
                  <a:schemeClr val="tx1"/>
                </a:solidFill>
              </a:rPr>
              <a:t>Thank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you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for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your</a:t>
            </a:r>
            <a:r>
              <a:rPr lang="cs-CZ" sz="3692" dirty="0" smtClean="0">
                <a:solidFill>
                  <a:schemeClr val="tx1"/>
                </a:solidFill>
              </a:rPr>
              <a:t> </a:t>
            </a:r>
            <a:r>
              <a:rPr lang="cs-CZ" sz="3692" dirty="0" err="1" smtClean="0">
                <a:solidFill>
                  <a:schemeClr val="tx1"/>
                </a:solidFill>
              </a:rPr>
              <a:t>attention</a:t>
            </a:r>
            <a:r>
              <a:rPr lang="cs-CZ" sz="3692" dirty="0" smtClean="0">
                <a:solidFill>
                  <a:schemeClr val="tx1"/>
                </a:solidFill>
              </a:rPr>
              <a:t>.</a:t>
            </a:r>
            <a:endParaRPr lang="cs-CZ" sz="3692" dirty="0">
              <a:solidFill>
                <a:schemeClr val="tx1"/>
              </a:solidFill>
            </a:endParaRPr>
          </a:p>
          <a:p>
            <a:pPr algn="ctr"/>
            <a:endParaRPr lang="cs-CZ" sz="2585" dirty="0">
              <a:solidFill>
                <a:schemeClr val="tx1"/>
              </a:solidFill>
            </a:endParaRPr>
          </a:p>
          <a:p>
            <a:pPr algn="ctr"/>
            <a:r>
              <a:rPr lang="cs-CZ" sz="6092" b="1" dirty="0" smtClean="0">
                <a:solidFill>
                  <a:schemeClr val="tx1"/>
                </a:solidFill>
              </a:rPr>
              <a:t>Do </a:t>
            </a:r>
            <a:r>
              <a:rPr lang="cs-CZ" sz="6092" b="1" dirty="0" err="1" smtClean="0">
                <a:solidFill>
                  <a:schemeClr val="tx1"/>
                </a:solidFill>
              </a:rPr>
              <a:t>you</a:t>
            </a:r>
            <a:r>
              <a:rPr lang="cs-CZ" sz="6092" b="1" dirty="0" smtClean="0">
                <a:solidFill>
                  <a:schemeClr val="tx1"/>
                </a:solidFill>
              </a:rPr>
              <a:t> </a:t>
            </a:r>
            <a:r>
              <a:rPr lang="cs-CZ" sz="6092" b="1" dirty="0" err="1" smtClean="0">
                <a:solidFill>
                  <a:schemeClr val="tx1"/>
                </a:solidFill>
              </a:rPr>
              <a:t>have</a:t>
            </a:r>
            <a:endParaRPr lang="cs-CZ" sz="6092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7173" y="3283612"/>
            <a:ext cx="6296917" cy="1725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cs-CZ" sz="8862" dirty="0" err="1" smtClean="0">
                <a:solidFill>
                  <a:srgbClr val="1CADE4"/>
                </a:solidFill>
              </a:rPr>
              <a:t>questions</a:t>
            </a:r>
            <a:r>
              <a:rPr lang="cs-CZ" sz="10616" b="1" dirty="0" smtClean="0">
                <a:solidFill>
                  <a:srgbClr val="2683C6"/>
                </a:solidFill>
              </a:rPr>
              <a:t>?</a:t>
            </a:r>
            <a:endParaRPr lang="cs-CZ" sz="8862" b="1" dirty="0">
              <a:solidFill>
                <a:srgbClr val="268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So… </a:t>
            </a:r>
            <a:r>
              <a:rPr lang="cs-CZ" dirty="0" err="1" smtClean="0"/>
              <a:t>Is</a:t>
            </a:r>
            <a:r>
              <a:rPr lang="cs-CZ" dirty="0" smtClean="0"/>
              <a:t> CASA a </a:t>
            </a:r>
            <a:r>
              <a:rPr lang="cs-CZ" dirty="0" err="1" smtClean="0"/>
              <a:t>success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981634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6"/>
                </a:solidFill>
              </a:rPr>
              <a:t>Yes</a:t>
            </a:r>
            <a:r>
              <a:rPr lang="cs-CZ" sz="6600" dirty="0" smtClean="0">
                <a:solidFill>
                  <a:schemeClr val="accent6"/>
                </a:solidFill>
              </a:rPr>
              <a:t>!</a:t>
            </a:r>
            <a:endParaRPr lang="cs-CZ" sz="66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0905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smtClean="0">
                <a:solidFill>
                  <a:schemeClr val="accent2"/>
                </a:solidFill>
              </a:rPr>
              <a:t>No!</a:t>
            </a:r>
            <a:endParaRPr lang="cs-CZ" sz="66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1" y="4356847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4"/>
                </a:solidFill>
              </a:rPr>
              <a:t>Jein</a:t>
            </a:r>
            <a:r>
              <a:rPr lang="cs-CZ" sz="6600" dirty="0" smtClean="0">
                <a:solidFill>
                  <a:schemeClr val="accent4"/>
                </a:solidFill>
              </a:rPr>
              <a:t>?!</a:t>
            </a:r>
            <a:endParaRPr lang="cs-CZ" sz="6600" dirty="0">
              <a:solidFill>
                <a:schemeClr val="accent4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2286000" y="4155141"/>
            <a:ext cx="4679576" cy="24204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4" name="Rectangle 13"/>
          <p:cNvSpPr/>
          <p:nvPr/>
        </p:nvSpPr>
        <p:spPr>
          <a:xfrm>
            <a:off x="874900" y="3040334"/>
            <a:ext cx="8204200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Meetings</a:t>
            </a:r>
            <a:r>
              <a:rPr lang="cs-CZ" sz="3200" dirty="0" smtClean="0">
                <a:solidFill>
                  <a:schemeClr val="tx1"/>
                </a:solidFill>
              </a:rPr>
              <a:t>: 16</a:t>
            </a:r>
          </a:p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Steering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Workshops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held</a:t>
            </a:r>
            <a:r>
              <a:rPr lang="cs-CZ" sz="3200" dirty="0" smtClean="0">
                <a:solidFill>
                  <a:schemeClr val="tx1"/>
                </a:solidFill>
              </a:rPr>
              <a:t>: 5 (so far</a:t>
            </a:r>
            <a:r>
              <a:rPr lang="cs-CZ" sz="3200" dirty="0" smtClean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cs-CZ" sz="3200" dirty="0" smtClean="0">
                <a:solidFill>
                  <a:schemeClr val="tx1"/>
                </a:solidFill>
              </a:rPr>
              <a:t>3 </a:t>
            </a:r>
            <a:r>
              <a:rPr lang="cs-CZ" sz="3200" dirty="0" err="1" smtClean="0">
                <a:solidFill>
                  <a:schemeClr val="tx1"/>
                </a:solidFill>
              </a:rPr>
              <a:t>Presentations</a:t>
            </a:r>
            <a:r>
              <a:rPr lang="cs-CZ" sz="3200" dirty="0" smtClean="0">
                <a:solidFill>
                  <a:schemeClr val="tx1"/>
                </a:solidFill>
              </a:rPr>
              <a:t> (</a:t>
            </a:r>
            <a:r>
              <a:rPr lang="cs-CZ" sz="3200" dirty="0" err="1" smtClean="0">
                <a:solidFill>
                  <a:schemeClr val="tx1"/>
                </a:solidFill>
              </a:rPr>
              <a:t>excluding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this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one</a:t>
            </a:r>
            <a:r>
              <a:rPr lang="cs-CZ" sz="3200" dirty="0" smtClean="0">
                <a:solidFill>
                  <a:schemeClr val="tx1"/>
                </a:solidFill>
              </a:rPr>
              <a:t>)</a:t>
            </a:r>
            <a:endParaRPr lang="cs-CZ" sz="3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Documents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created</a:t>
            </a:r>
            <a:r>
              <a:rPr lang="cs-CZ" sz="3200" dirty="0" smtClean="0">
                <a:solidFill>
                  <a:schemeClr val="tx1"/>
                </a:solidFill>
              </a:rPr>
              <a:t>: </a:t>
            </a:r>
            <a:r>
              <a:rPr lang="cs-CZ" sz="3200" dirty="0" smtClean="0">
                <a:solidFill>
                  <a:schemeClr val="tx1"/>
                </a:solidFill>
              </a:rPr>
              <a:t>28</a:t>
            </a:r>
            <a:endParaRPr lang="cs-CZ" sz="3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cs-CZ" sz="3200" dirty="0" err="1" smtClean="0">
                <a:solidFill>
                  <a:schemeClr val="tx1"/>
                </a:solidFill>
              </a:rPr>
              <a:t>Spanning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over</a:t>
            </a:r>
            <a:r>
              <a:rPr lang="cs-CZ" sz="3200" dirty="0" smtClean="0">
                <a:solidFill>
                  <a:schemeClr val="tx1"/>
                </a:solidFill>
              </a:rPr>
              <a:t>: </a:t>
            </a:r>
            <a:r>
              <a:rPr lang="cs-CZ" sz="3200" dirty="0" smtClean="0">
                <a:solidFill>
                  <a:schemeClr val="tx1"/>
                </a:solidFill>
              </a:rPr>
              <a:t>118 </a:t>
            </a:r>
            <a:r>
              <a:rPr lang="cs-CZ" sz="3200" dirty="0" err="1" smtClean="0">
                <a:solidFill>
                  <a:schemeClr val="tx1"/>
                </a:solidFill>
              </a:rPr>
              <a:t>pages</a:t>
            </a:r>
            <a:endParaRPr lang="cs-CZ" sz="3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cs-CZ" sz="3200" dirty="0" smtClean="0">
                <a:solidFill>
                  <a:schemeClr val="tx1"/>
                </a:solidFill>
              </a:rPr>
              <a:t>Lines </a:t>
            </a:r>
            <a:r>
              <a:rPr lang="cs-CZ" sz="3200" dirty="0" err="1" smtClean="0">
                <a:solidFill>
                  <a:schemeClr val="tx1"/>
                </a:solidFill>
              </a:rPr>
              <a:t>of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code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worked</a:t>
            </a:r>
            <a:r>
              <a:rPr lang="cs-CZ" sz="3200" dirty="0" smtClean="0">
                <a:solidFill>
                  <a:schemeClr val="tx1"/>
                </a:solidFill>
              </a:rPr>
              <a:t> on: 323 198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6" y="2324099"/>
            <a:ext cx="4174740" cy="17303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Also</a:t>
            </a:r>
            <a:r>
              <a:rPr lang="cs-CZ" dirty="0" smtClean="0"/>
              <a:t> </a:t>
            </a:r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05" y="4149208"/>
            <a:ext cx="8171579" cy="2161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673304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And </a:t>
            </a:r>
            <a:r>
              <a:rPr lang="cs-CZ" dirty="0" err="1" smtClean="0"/>
              <a:t>finally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3783"/>
          <a:stretch/>
        </p:blipFill>
        <p:spPr>
          <a:xfrm>
            <a:off x="892175" y="2343967"/>
            <a:ext cx="7197725" cy="390389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6600" y="5588000"/>
            <a:ext cx="7556500" cy="6902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473406" y="5061135"/>
            <a:ext cx="1211744" cy="1306056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9D&quot; g=&quot;CA&quot; b=&quot;A5&quot;/&gt;&lt;m_nBrightness val=&quot;0&quot;/&gt;&lt;/elem&gt;&lt;elem m_fUsage=&quot;9.00000000000000020000E-001&quot;&gt;&lt;m_msothmcolidx val=&quot;0&quot;/&gt;&lt;m_rgb r=&quot;4A&quot; g=&quot;7C&quot; b=&quot;C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_kTCutBT5uFjROqUTjjF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cZtVRETdqOqve99ukBz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OkweGJcQaKXMq6eG8bmX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YioleDQ3yMmqH3TVT.W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8602</TotalTime>
  <Words>1308</Words>
  <Application>Microsoft Office PowerPoint</Application>
  <PresentationFormat>On-screen Show (4:3)</PresentationFormat>
  <Paragraphs>836</Paragraphs>
  <Slides>54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Technika</vt:lpstr>
      <vt:lpstr>StarSymbol</vt:lpstr>
      <vt:lpstr>Wingdings 3</vt:lpstr>
      <vt:lpstr>Technika-Bold</vt:lpstr>
      <vt:lpstr>Calibri</vt:lpstr>
      <vt:lpstr>Wingdings</vt:lpstr>
      <vt:lpstr>Arial</vt:lpstr>
      <vt:lpstr>PowerPoint_CS</vt:lpstr>
      <vt:lpstr>think-cell Slide</vt:lpstr>
      <vt:lpstr>Project CASA: Final Project Presentation</vt:lpstr>
      <vt:lpstr>Presentation agenda</vt:lpstr>
      <vt:lpstr>Who are we?</vt:lpstr>
      <vt:lpstr>What is CASA?</vt:lpstr>
      <vt:lpstr>What is CASA?</vt:lpstr>
      <vt:lpstr>So… Is CASA a success?</vt:lpstr>
      <vt:lpstr>Why?</vt:lpstr>
      <vt:lpstr>Also why?</vt:lpstr>
      <vt:lpstr>And finally…</vt:lpstr>
      <vt:lpstr>Let‘s take a look at the official rules though:</vt:lpstr>
      <vt:lpstr>Let‘s take a look at the official rules though:</vt:lpstr>
      <vt:lpstr>Project plan</vt:lpstr>
      <vt:lpstr>Risk log</vt:lpstr>
      <vt:lpstr>Detailed requirements specification</vt:lpstr>
      <vt:lpstr>Bonus – Change requests</vt:lpstr>
      <vt:lpstr>Use case specification (1/2)</vt:lpstr>
      <vt:lpstr>Use case specification (2/2)</vt:lpstr>
      <vt:lpstr>Architecture model v1</vt:lpstr>
      <vt:lpstr>Architecture model v2</vt:lpstr>
      <vt:lpstr>Architecture model v3 – Java</vt:lpstr>
      <vt:lpstr>Deployment model</vt:lpstr>
      <vt:lpstr>Application – Acceptance + Change of scope</vt:lpstr>
      <vt:lpstr>Business processes; GUI; Testing strategy: Out of project scope/other solution</vt:lpstr>
      <vt:lpstr>Project plan - expectation</vt:lpstr>
      <vt:lpstr>Project plan - reality</vt:lpstr>
      <vt:lpstr>Critical moment: Development stall &gt;Risk management with project sponsor</vt:lpstr>
      <vt:lpstr>Risk management failed &gt; Change of scope</vt:lpstr>
      <vt:lpstr>Deep Dive: Analytics</vt:lpstr>
      <vt:lpstr>Analysis – What are we doing?</vt:lpstr>
      <vt:lpstr>Analysis - Full Project View</vt:lpstr>
      <vt:lpstr>Analysis – We don‘t want to reinvent wheels.</vt:lpstr>
      <vt:lpstr>Deep Dive: Development</vt:lpstr>
      <vt:lpstr>Development progress</vt:lpstr>
      <vt:lpstr>Full Project View: Starting point </vt:lpstr>
      <vt:lpstr>Full Project View: 16.3.2017</vt:lpstr>
      <vt:lpstr>Full Project View: 20.4.2017</vt:lpstr>
      <vt:lpstr>Full Project View: 4.5.2017</vt:lpstr>
      <vt:lpstr>Full Project View: Current status</vt:lpstr>
      <vt:lpstr>Development plan:</vt:lpstr>
      <vt:lpstr>Development plan - reality:</vt:lpstr>
      <vt:lpstr>Deep Dive: Testing</vt:lpstr>
      <vt:lpstr>Testing</vt:lpstr>
      <vt:lpstr>Unit testing overview (4.5. 2017)</vt:lpstr>
      <vt:lpstr>Final individual reviews, Lessons learned</vt:lpstr>
      <vt:lpstr>Project evaluation: Marek Szeles </vt:lpstr>
      <vt:lpstr>Project evaluation: Ho Minh Thanh</vt:lpstr>
      <vt:lpstr>Project evaluation: David Löffler</vt:lpstr>
      <vt:lpstr>Project evaluation: Kryštof Sýkora</vt:lpstr>
      <vt:lpstr>Project evaluation: Miroslav Rudišin</vt:lpstr>
      <vt:lpstr>Project evaluation: Jan Kohout</vt:lpstr>
      <vt:lpstr>Project evaluation: Yevgeniya Chekh</vt:lpstr>
      <vt:lpstr>Lessons learned</vt:lpstr>
      <vt:lpstr>Points distribution</vt:lpstr>
      <vt:lpstr>Otázky, návrhy…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CPS Bot</cp:lastModifiedBy>
  <cp:revision>153</cp:revision>
  <cp:lastPrinted>2017-03-01T18:10:55Z</cp:lastPrinted>
  <dcterms:created xsi:type="dcterms:W3CDTF">2016-12-15T15:45:09Z</dcterms:created>
  <dcterms:modified xsi:type="dcterms:W3CDTF">2017-05-25T14:56:48Z</dcterms:modified>
</cp:coreProperties>
</file>